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1/10/2022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1/10/2022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1/10/2022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1/10/2022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Safeguarding at Uplands Junior School</a:t>
            </a:r>
            <a:endParaRPr lang="en-GB" dirty="0"/>
          </a:p>
        </p:txBody>
      </p:sp>
      <p:sp>
        <p:nvSpPr>
          <p:cNvPr id="3" name="Subtitle 2"/>
          <p:cNvSpPr>
            <a:spLocks noGrp="1"/>
          </p:cNvSpPr>
          <p:nvPr>
            <p:ph type="subTitle" idx="1"/>
          </p:nvPr>
        </p:nvSpPr>
        <p:spPr/>
        <p:txBody>
          <a:bodyPr>
            <a:noAutofit/>
          </a:bodyPr>
          <a:lstStyle/>
          <a:p>
            <a:r>
              <a:rPr lang="en-GB" sz="3200" dirty="0" smtClean="0">
                <a:solidFill>
                  <a:schemeClr val="bg1"/>
                </a:solidFill>
              </a:rPr>
              <a:t>How does this school keep me safe?</a:t>
            </a:r>
          </a:p>
          <a:p>
            <a:r>
              <a:rPr lang="en-GB" sz="3200" dirty="0" smtClean="0">
                <a:solidFill>
                  <a:schemeClr val="bg1"/>
                </a:solidFill>
              </a:rPr>
              <a:t>How do I keep myself safe?</a:t>
            </a:r>
          </a:p>
          <a:p>
            <a:r>
              <a:rPr lang="en-GB" sz="3200" dirty="0" smtClean="0">
                <a:solidFill>
                  <a:schemeClr val="bg1"/>
                </a:solidFill>
              </a:rPr>
              <a:t>Who is responsible for safeguarding at Uplands?</a:t>
            </a:r>
            <a:endParaRPr lang="en-GB" sz="3200" dirty="0">
              <a:solidFill>
                <a:schemeClr val="bg1"/>
              </a:solidFill>
            </a:endParaRPr>
          </a:p>
        </p:txBody>
      </p:sp>
    </p:spTree>
    <p:extLst>
      <p:ext uri="{BB962C8B-B14F-4D97-AF65-F5344CB8AC3E}">
        <p14:creationId xmlns:p14="http://schemas.microsoft.com/office/powerpoint/2010/main" val="3979070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Lanyards</a:t>
            </a:r>
            <a:endParaRPr lang="en-GB" dirty="0"/>
          </a:p>
        </p:txBody>
      </p:sp>
      <p:sp>
        <p:nvSpPr>
          <p:cNvPr id="3" name="Content Placeholder 2"/>
          <p:cNvSpPr>
            <a:spLocks noGrp="1"/>
          </p:cNvSpPr>
          <p:nvPr>
            <p:ph idx="1"/>
          </p:nvPr>
        </p:nvSpPr>
        <p:spPr>
          <a:xfrm>
            <a:off x="1737360" y="2468880"/>
            <a:ext cx="9204960" cy="3545840"/>
          </a:xfrm>
        </p:spPr>
        <p:txBody>
          <a:bodyPr/>
          <a:lstStyle/>
          <a:p>
            <a:r>
              <a:rPr lang="en-GB" sz="3200" dirty="0" smtClean="0"/>
              <a:t>Children should know what the different coloured lanyards mean.</a:t>
            </a:r>
          </a:p>
          <a:p>
            <a:r>
              <a:rPr lang="en-GB" sz="3200" dirty="0" smtClean="0"/>
              <a:t>What would you do if you saw an adult in school without a lanyard?</a:t>
            </a:r>
          </a:p>
          <a:p>
            <a:endParaRPr lang="en-GB" dirty="0"/>
          </a:p>
        </p:txBody>
      </p:sp>
    </p:spTree>
    <p:extLst>
      <p:ext uri="{BB962C8B-B14F-4D97-AF65-F5344CB8AC3E}">
        <p14:creationId xmlns:p14="http://schemas.microsoft.com/office/powerpoint/2010/main" val="3780813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Black</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594173" y="1915280"/>
            <a:ext cx="3129201" cy="4172268"/>
          </a:xfrm>
          <a:prstGeom prst="rect">
            <a:avLst/>
          </a:prstGeom>
        </p:spPr>
      </p:pic>
      <p:sp>
        <p:nvSpPr>
          <p:cNvPr id="6" name="TextBox 5"/>
          <p:cNvSpPr txBox="1"/>
          <p:nvPr/>
        </p:nvSpPr>
        <p:spPr>
          <a:xfrm>
            <a:off x="6868160" y="2956560"/>
            <a:ext cx="4551680" cy="369332"/>
          </a:xfrm>
          <a:prstGeom prst="rect">
            <a:avLst/>
          </a:prstGeom>
          <a:noFill/>
        </p:spPr>
        <p:txBody>
          <a:bodyPr wrap="square" rtlCol="0">
            <a:spAutoFit/>
          </a:bodyPr>
          <a:lstStyle/>
          <a:p>
            <a:r>
              <a:rPr lang="en-GB" dirty="0" smtClean="0"/>
              <a:t>Black= staff from school or the Trust.</a:t>
            </a:r>
            <a:endParaRPr lang="en-GB" dirty="0"/>
          </a:p>
        </p:txBody>
      </p:sp>
    </p:spTree>
    <p:extLst>
      <p:ext uri="{BB962C8B-B14F-4D97-AF65-F5344CB8AC3E}">
        <p14:creationId xmlns:p14="http://schemas.microsoft.com/office/powerpoint/2010/main" val="3650593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771807" y="2442367"/>
            <a:ext cx="3860800" cy="4137346"/>
          </a:xfrm>
          <a:prstGeom prst="rect">
            <a:avLst/>
          </a:prstGeom>
        </p:spPr>
      </p:pic>
      <p:pic>
        <p:nvPicPr>
          <p:cNvPr id="5" name="Picture 4"/>
          <p:cNvPicPr>
            <a:picLocks noChangeAspect="1"/>
          </p:cNvPicPr>
          <p:nvPr/>
        </p:nvPicPr>
        <p:blipFill>
          <a:blip r:embed="rId3"/>
          <a:stretch>
            <a:fillRect/>
          </a:stretch>
        </p:blipFill>
        <p:spPr>
          <a:xfrm>
            <a:off x="6096000" y="2872156"/>
            <a:ext cx="3456732" cy="1743607"/>
          </a:xfrm>
          <a:prstGeom prst="rect">
            <a:avLst/>
          </a:prstGeom>
        </p:spPr>
      </p:pic>
    </p:spTree>
    <p:extLst>
      <p:ext uri="{BB962C8B-B14F-4D97-AF65-F5344CB8AC3E}">
        <p14:creationId xmlns:p14="http://schemas.microsoft.com/office/powerpoint/2010/main" val="115843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538009" y="2501546"/>
            <a:ext cx="3670221" cy="3718560"/>
          </a:xfrm>
          <a:prstGeom prst="rect">
            <a:avLst/>
          </a:prstGeom>
        </p:spPr>
      </p:pic>
      <p:pic>
        <p:nvPicPr>
          <p:cNvPr id="5" name="Picture 4"/>
          <p:cNvPicPr>
            <a:picLocks noChangeAspect="1"/>
          </p:cNvPicPr>
          <p:nvPr/>
        </p:nvPicPr>
        <p:blipFill>
          <a:blip r:embed="rId3"/>
          <a:stretch>
            <a:fillRect/>
          </a:stretch>
        </p:blipFill>
        <p:spPr>
          <a:xfrm>
            <a:off x="6187440" y="3024540"/>
            <a:ext cx="3664014" cy="2109399"/>
          </a:xfrm>
          <a:prstGeom prst="rect">
            <a:avLst/>
          </a:prstGeom>
        </p:spPr>
      </p:pic>
    </p:spTree>
    <p:extLst>
      <p:ext uri="{BB962C8B-B14F-4D97-AF65-F5344CB8AC3E}">
        <p14:creationId xmlns:p14="http://schemas.microsoft.com/office/powerpoint/2010/main" val="1863283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safeguarding team at Uplands</a:t>
            </a:r>
            <a:endParaRPr lang="en-GB" dirty="0"/>
          </a:p>
        </p:txBody>
      </p:sp>
      <p:sp>
        <p:nvSpPr>
          <p:cNvPr id="3" name="Content Placeholder 2"/>
          <p:cNvSpPr>
            <a:spLocks noGrp="1"/>
          </p:cNvSpPr>
          <p:nvPr>
            <p:ph idx="1"/>
          </p:nvPr>
        </p:nvSpPr>
        <p:spPr/>
        <p:txBody>
          <a:bodyPr>
            <a:normAutofit/>
          </a:bodyPr>
          <a:lstStyle/>
          <a:p>
            <a:r>
              <a:rPr lang="en-GB" sz="3200" dirty="0" smtClean="0"/>
              <a:t>Mrs </a:t>
            </a:r>
            <a:r>
              <a:rPr lang="en-GB" sz="3200" dirty="0" err="1" smtClean="0"/>
              <a:t>Gatherum</a:t>
            </a:r>
            <a:r>
              <a:rPr lang="en-GB" sz="3200" dirty="0" smtClean="0"/>
              <a:t> – Designated Safeguarding Lead</a:t>
            </a:r>
          </a:p>
          <a:p>
            <a:r>
              <a:rPr lang="en-GB" sz="3200" dirty="0" smtClean="0"/>
              <a:t>Mrs Southwell – Deputy Safeguarding Lead</a:t>
            </a:r>
          </a:p>
          <a:p>
            <a:r>
              <a:rPr lang="en-GB" sz="3200" dirty="0" smtClean="0"/>
              <a:t>Mrs </a:t>
            </a:r>
            <a:r>
              <a:rPr lang="en-GB" sz="3200" dirty="0" err="1" smtClean="0"/>
              <a:t>Raybould</a:t>
            </a:r>
            <a:r>
              <a:rPr lang="en-GB" sz="3200" dirty="0" smtClean="0"/>
              <a:t> – Deputy Safeguarding Lead</a:t>
            </a:r>
          </a:p>
          <a:p>
            <a:r>
              <a:rPr lang="en-GB" sz="3200" dirty="0" smtClean="0"/>
              <a:t>Mrs Carlisle – Head </a:t>
            </a:r>
            <a:r>
              <a:rPr lang="en-GB" sz="3200" dirty="0" smtClean="0"/>
              <a:t>Teacher</a:t>
            </a:r>
            <a:endParaRPr lang="en-GB" sz="3200" dirty="0"/>
          </a:p>
        </p:txBody>
      </p:sp>
    </p:spTree>
    <p:extLst>
      <p:ext uri="{BB962C8B-B14F-4D97-AF65-F5344CB8AC3E}">
        <p14:creationId xmlns:p14="http://schemas.microsoft.com/office/powerpoint/2010/main" val="212182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Safeguarding?</a:t>
            </a:r>
            <a:endParaRPr lang="en-GB" dirty="0"/>
          </a:p>
        </p:txBody>
      </p:sp>
      <p:sp>
        <p:nvSpPr>
          <p:cNvPr id="3" name="Content Placeholder 2"/>
          <p:cNvSpPr>
            <a:spLocks noGrp="1"/>
          </p:cNvSpPr>
          <p:nvPr>
            <p:ph idx="1"/>
          </p:nvPr>
        </p:nvSpPr>
        <p:spPr>
          <a:xfrm>
            <a:off x="1222985" y="2731389"/>
            <a:ext cx="7729728" cy="3101983"/>
          </a:xfrm>
        </p:spPr>
        <p:txBody>
          <a:bodyPr>
            <a:noAutofit/>
          </a:bodyPr>
          <a:lstStyle/>
          <a:p>
            <a:r>
              <a:rPr lang="en-GB" sz="3200" dirty="0" smtClean="0"/>
              <a:t>Keeping yourself and others safe</a:t>
            </a:r>
          </a:p>
          <a:p>
            <a:r>
              <a:rPr lang="en-GB" sz="3200" dirty="0" smtClean="0"/>
              <a:t>Recognising dangers such as cyber bullying, online safety, social media.</a:t>
            </a:r>
          </a:p>
          <a:p>
            <a:r>
              <a:rPr lang="en-GB" sz="3200" dirty="0" smtClean="0"/>
              <a:t>Being safe at home</a:t>
            </a:r>
          </a:p>
          <a:p>
            <a:r>
              <a:rPr lang="en-GB" sz="3200" dirty="0" smtClean="0"/>
              <a:t>Being safe when you cross the road.</a:t>
            </a:r>
          </a:p>
          <a:p>
            <a:r>
              <a:rPr lang="en-GB" sz="3200" dirty="0" smtClean="0"/>
              <a:t>In fact… all the time</a:t>
            </a:r>
            <a:endParaRPr lang="en-GB" sz="3200" dirty="0"/>
          </a:p>
        </p:txBody>
      </p:sp>
      <p:pic>
        <p:nvPicPr>
          <p:cNvPr id="2050" name="Picture 2" descr="Image result for facebook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4960" y="2287905"/>
            <a:ext cx="1226184" cy="12261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iktok l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4393" y="4598457"/>
            <a:ext cx="1752752" cy="10433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7382555" y="4656401"/>
            <a:ext cx="2128380" cy="1970722"/>
          </a:xfrm>
          <a:prstGeom prst="rect">
            <a:avLst/>
          </a:prstGeom>
        </p:spPr>
      </p:pic>
    </p:spTree>
    <p:extLst>
      <p:ext uri="{BB962C8B-B14F-4D97-AF65-F5344CB8AC3E}">
        <p14:creationId xmlns:p14="http://schemas.microsoft.com/office/powerpoint/2010/main" val="2115020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Feeling and Being Safe</a:t>
            </a:r>
            <a:endParaRPr lang="en-GB" dirty="0"/>
          </a:p>
        </p:txBody>
      </p:sp>
      <p:sp>
        <p:nvSpPr>
          <p:cNvPr id="3" name="Content Placeholder 2"/>
          <p:cNvSpPr>
            <a:spLocks noGrp="1"/>
          </p:cNvSpPr>
          <p:nvPr>
            <p:ph idx="1"/>
          </p:nvPr>
        </p:nvSpPr>
        <p:spPr>
          <a:xfrm>
            <a:off x="792480" y="2336800"/>
            <a:ext cx="9168384" cy="4521200"/>
          </a:xfrm>
        </p:spPr>
        <p:txBody>
          <a:bodyPr>
            <a:normAutofit lnSpcReduction="10000"/>
          </a:bodyPr>
          <a:lstStyle/>
          <a:p>
            <a:r>
              <a:rPr lang="en-GB" sz="3200" dirty="0" smtClean="0"/>
              <a:t>When children feel safe, they feel:</a:t>
            </a:r>
          </a:p>
          <a:p>
            <a:r>
              <a:rPr lang="en-GB" sz="3200" dirty="0" smtClean="0"/>
              <a:t>Happy</a:t>
            </a:r>
          </a:p>
          <a:p>
            <a:r>
              <a:rPr lang="en-GB" sz="3200" dirty="0" smtClean="0"/>
              <a:t>Content</a:t>
            </a:r>
          </a:p>
          <a:p>
            <a:r>
              <a:rPr lang="en-GB" sz="3200" dirty="0" smtClean="0"/>
              <a:t>Positive</a:t>
            </a:r>
          </a:p>
          <a:p>
            <a:r>
              <a:rPr lang="en-GB" sz="3200" dirty="0" smtClean="0"/>
              <a:t>Proud</a:t>
            </a:r>
          </a:p>
          <a:p>
            <a:r>
              <a:rPr lang="en-GB" sz="3200" dirty="0" smtClean="0"/>
              <a:t>Loved</a:t>
            </a:r>
          </a:p>
          <a:p>
            <a:r>
              <a:rPr lang="en-GB" sz="3200" dirty="0" smtClean="0"/>
              <a:t>Know they have someone to talk to if they feel worried or upset.</a:t>
            </a:r>
          </a:p>
          <a:p>
            <a:endParaRPr lang="en-GB" dirty="0"/>
          </a:p>
        </p:txBody>
      </p:sp>
      <p:pic>
        <p:nvPicPr>
          <p:cNvPr id="4" name="Picture 3"/>
          <p:cNvPicPr>
            <a:picLocks noChangeAspect="1"/>
          </p:cNvPicPr>
          <p:nvPr/>
        </p:nvPicPr>
        <p:blipFill>
          <a:blip r:embed="rId2"/>
          <a:stretch>
            <a:fillRect/>
          </a:stretch>
        </p:blipFill>
        <p:spPr>
          <a:xfrm>
            <a:off x="7919402" y="2692082"/>
            <a:ext cx="2428875" cy="2428875"/>
          </a:xfrm>
          <a:prstGeom prst="rect">
            <a:avLst/>
          </a:prstGeom>
        </p:spPr>
      </p:pic>
      <p:pic>
        <p:nvPicPr>
          <p:cNvPr id="5" name="Picture 4"/>
          <p:cNvPicPr>
            <a:picLocks noChangeAspect="1"/>
          </p:cNvPicPr>
          <p:nvPr/>
        </p:nvPicPr>
        <p:blipFill>
          <a:blip r:embed="rId3"/>
          <a:stretch>
            <a:fillRect/>
          </a:stretch>
        </p:blipFill>
        <p:spPr>
          <a:xfrm>
            <a:off x="4978399" y="3352383"/>
            <a:ext cx="1735455" cy="1768574"/>
          </a:xfrm>
          <a:prstGeom prst="rect">
            <a:avLst/>
          </a:prstGeom>
        </p:spPr>
      </p:pic>
    </p:spTree>
    <p:extLst>
      <p:ext uri="{BB962C8B-B14F-4D97-AF65-F5344CB8AC3E}">
        <p14:creationId xmlns:p14="http://schemas.microsoft.com/office/powerpoint/2010/main" val="2002781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Feeling and Being Safe</a:t>
            </a:r>
          </a:p>
        </p:txBody>
      </p:sp>
      <p:sp>
        <p:nvSpPr>
          <p:cNvPr id="3" name="Content Placeholder 2"/>
          <p:cNvSpPr>
            <a:spLocks noGrp="1"/>
          </p:cNvSpPr>
          <p:nvPr>
            <p:ph idx="1"/>
          </p:nvPr>
        </p:nvSpPr>
        <p:spPr>
          <a:xfrm>
            <a:off x="111760" y="2153412"/>
            <a:ext cx="12923520" cy="4928108"/>
          </a:xfrm>
        </p:spPr>
        <p:txBody>
          <a:bodyPr>
            <a:noAutofit/>
          </a:bodyPr>
          <a:lstStyle/>
          <a:p>
            <a:r>
              <a:rPr lang="en-GB" sz="2200" dirty="0" smtClean="0"/>
              <a:t>When children feel unsafe, they feel..</a:t>
            </a:r>
          </a:p>
          <a:p>
            <a:r>
              <a:rPr lang="en-GB" sz="2200" dirty="0" smtClean="0"/>
              <a:t>Funny feelings in their tummy</a:t>
            </a:r>
          </a:p>
          <a:p>
            <a:r>
              <a:rPr lang="en-GB" sz="2200" dirty="0" smtClean="0"/>
              <a:t>Butterflies</a:t>
            </a:r>
          </a:p>
          <a:p>
            <a:r>
              <a:rPr lang="en-GB" sz="2200" dirty="0" smtClean="0"/>
              <a:t>Different</a:t>
            </a:r>
          </a:p>
          <a:p>
            <a:r>
              <a:rPr lang="en-GB" sz="2200" dirty="0" smtClean="0"/>
              <a:t>Sad</a:t>
            </a:r>
          </a:p>
          <a:p>
            <a:r>
              <a:rPr lang="en-GB" sz="2200" dirty="0" smtClean="0"/>
              <a:t>Worried</a:t>
            </a:r>
          </a:p>
          <a:p>
            <a:r>
              <a:rPr lang="en-GB" sz="2200" dirty="0" smtClean="0"/>
              <a:t>Being watched</a:t>
            </a:r>
          </a:p>
          <a:p>
            <a:r>
              <a:rPr lang="en-GB" sz="2200" dirty="0" smtClean="0"/>
              <a:t>Scared</a:t>
            </a:r>
          </a:p>
          <a:p>
            <a:r>
              <a:rPr lang="en-GB" sz="2200" dirty="0" smtClean="0"/>
              <a:t>Frightened</a:t>
            </a:r>
          </a:p>
          <a:p>
            <a:r>
              <a:rPr lang="en-GB" sz="2200" dirty="0" smtClean="0"/>
              <a:t>They might make bad choices or behave in a way that they don’t understand.</a:t>
            </a:r>
            <a:endParaRPr lang="en-GB" sz="2200" dirty="0"/>
          </a:p>
        </p:txBody>
      </p:sp>
      <p:pic>
        <p:nvPicPr>
          <p:cNvPr id="4" name="Picture 3"/>
          <p:cNvPicPr>
            <a:picLocks noChangeAspect="1"/>
          </p:cNvPicPr>
          <p:nvPr/>
        </p:nvPicPr>
        <p:blipFill>
          <a:blip r:embed="rId2"/>
          <a:stretch>
            <a:fillRect/>
          </a:stretch>
        </p:blipFill>
        <p:spPr>
          <a:xfrm>
            <a:off x="8950960" y="2727960"/>
            <a:ext cx="1794510" cy="1794510"/>
          </a:xfrm>
          <a:prstGeom prst="rect">
            <a:avLst/>
          </a:prstGeom>
        </p:spPr>
      </p:pic>
      <p:pic>
        <p:nvPicPr>
          <p:cNvPr id="5" name="Picture 4"/>
          <p:cNvPicPr>
            <a:picLocks noChangeAspect="1"/>
          </p:cNvPicPr>
          <p:nvPr/>
        </p:nvPicPr>
        <p:blipFill>
          <a:blip r:embed="rId3"/>
          <a:stretch>
            <a:fillRect/>
          </a:stretch>
        </p:blipFill>
        <p:spPr>
          <a:xfrm>
            <a:off x="6248400" y="3624109"/>
            <a:ext cx="1508442" cy="1796722"/>
          </a:xfrm>
          <a:prstGeom prst="rect">
            <a:avLst/>
          </a:prstGeom>
        </p:spPr>
      </p:pic>
    </p:spTree>
    <p:extLst>
      <p:ext uri="{BB962C8B-B14F-4D97-AF65-F5344CB8AC3E}">
        <p14:creationId xmlns:p14="http://schemas.microsoft.com/office/powerpoint/2010/main" val="1874913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might You feel unsafe?</a:t>
            </a:r>
            <a:endParaRPr lang="en-GB" dirty="0"/>
          </a:p>
        </p:txBody>
      </p:sp>
      <p:sp>
        <p:nvSpPr>
          <p:cNvPr id="3" name="Content Placeholder 2"/>
          <p:cNvSpPr>
            <a:spLocks noGrp="1"/>
          </p:cNvSpPr>
          <p:nvPr>
            <p:ph idx="1"/>
          </p:nvPr>
        </p:nvSpPr>
        <p:spPr>
          <a:xfrm>
            <a:off x="71120" y="2458720"/>
            <a:ext cx="12080240" cy="4318000"/>
          </a:xfrm>
        </p:spPr>
        <p:txBody>
          <a:bodyPr>
            <a:noAutofit/>
          </a:bodyPr>
          <a:lstStyle/>
          <a:p>
            <a:r>
              <a:rPr lang="en-GB" sz="3100" dirty="0" smtClean="0"/>
              <a:t>Something that someone did or said to you that you do not understand.</a:t>
            </a:r>
          </a:p>
          <a:p>
            <a:r>
              <a:rPr lang="en-GB" sz="3100" dirty="0" smtClean="0"/>
              <a:t>Violence or threats</a:t>
            </a:r>
          </a:p>
          <a:p>
            <a:r>
              <a:rPr lang="en-GB" sz="3100" dirty="0" smtClean="0"/>
              <a:t>Seeing or hearing something that may worry you – online, at home, in the street.</a:t>
            </a:r>
          </a:p>
          <a:p>
            <a:r>
              <a:rPr lang="en-GB" sz="3100" dirty="0" smtClean="0"/>
              <a:t>Not being looked after properly including being hungry, not being clean or clothed appropriately.</a:t>
            </a:r>
          </a:p>
          <a:p>
            <a:r>
              <a:rPr lang="en-GB" sz="3100" dirty="0" smtClean="0"/>
              <a:t>Always being told horrible things by people you should be able to trust.</a:t>
            </a:r>
            <a:endParaRPr lang="en-GB" sz="3100" dirty="0"/>
          </a:p>
        </p:txBody>
      </p:sp>
    </p:spTree>
    <p:extLst>
      <p:ext uri="{BB962C8B-B14F-4D97-AF65-F5344CB8AC3E}">
        <p14:creationId xmlns:p14="http://schemas.microsoft.com/office/powerpoint/2010/main" val="132209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can do about things that worry you?</a:t>
            </a:r>
            <a:endParaRPr lang="en-GB" dirty="0"/>
          </a:p>
        </p:txBody>
      </p:sp>
      <p:sp>
        <p:nvSpPr>
          <p:cNvPr id="3" name="Content Placeholder 2"/>
          <p:cNvSpPr>
            <a:spLocks noGrp="1"/>
          </p:cNvSpPr>
          <p:nvPr>
            <p:ph idx="1"/>
          </p:nvPr>
        </p:nvSpPr>
        <p:spPr>
          <a:xfrm>
            <a:off x="1107440" y="2448560"/>
            <a:ext cx="8853424" cy="3291467"/>
          </a:xfrm>
        </p:spPr>
        <p:txBody>
          <a:bodyPr>
            <a:noAutofit/>
          </a:bodyPr>
          <a:lstStyle/>
          <a:p>
            <a:r>
              <a:rPr lang="en-GB" sz="3200" dirty="0" smtClean="0"/>
              <a:t>Tell a trusted adult – think about the many, many people you can tell.</a:t>
            </a:r>
          </a:p>
          <a:p>
            <a:r>
              <a:rPr lang="en-GB" sz="3200" dirty="0" smtClean="0"/>
              <a:t>Tell a friend</a:t>
            </a:r>
          </a:p>
          <a:p>
            <a:r>
              <a:rPr lang="en-GB" sz="3200" dirty="0" smtClean="0"/>
              <a:t>Call </a:t>
            </a:r>
            <a:r>
              <a:rPr lang="en-GB" sz="3200" dirty="0" err="1" smtClean="0"/>
              <a:t>Childline</a:t>
            </a:r>
            <a:r>
              <a:rPr lang="en-GB" sz="3200" dirty="0" smtClean="0"/>
              <a:t> or the NSPCC.</a:t>
            </a:r>
          </a:p>
          <a:p>
            <a:r>
              <a:rPr lang="en-GB" sz="3200" dirty="0" smtClean="0"/>
              <a:t>There are lots of adults you can talk to in school.</a:t>
            </a:r>
            <a:endParaRPr lang="en-GB" sz="3200"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439" y="3395785"/>
            <a:ext cx="2949575" cy="1397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338" y="5455920"/>
            <a:ext cx="2666396" cy="140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70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Speaking Out</a:t>
            </a:r>
            <a:br>
              <a:rPr lang="en-GB" dirty="0" smtClean="0"/>
            </a:br>
            <a:endParaRPr lang="en-GB" dirty="0"/>
          </a:p>
        </p:txBody>
      </p:sp>
      <p:sp>
        <p:nvSpPr>
          <p:cNvPr id="3" name="Content Placeholder 2"/>
          <p:cNvSpPr>
            <a:spLocks noGrp="1"/>
          </p:cNvSpPr>
          <p:nvPr>
            <p:ph idx="1"/>
          </p:nvPr>
        </p:nvSpPr>
        <p:spPr>
          <a:xfrm>
            <a:off x="599440" y="2397760"/>
            <a:ext cx="11196320" cy="3342267"/>
          </a:xfrm>
        </p:spPr>
        <p:txBody>
          <a:bodyPr>
            <a:noAutofit/>
          </a:bodyPr>
          <a:lstStyle/>
          <a:p>
            <a:r>
              <a:rPr lang="en-GB" sz="2800" dirty="0" smtClean="0"/>
              <a:t>If you tell an adult in school something that worries you:</a:t>
            </a:r>
          </a:p>
          <a:p>
            <a:r>
              <a:rPr lang="en-GB" sz="2800" dirty="0" smtClean="0"/>
              <a:t>It is their responsibility to listen to you with thought and care.</a:t>
            </a:r>
          </a:p>
          <a:p>
            <a:r>
              <a:rPr lang="en-GB" sz="2800" dirty="0" smtClean="0"/>
              <a:t>They will make sure you are protected from anything that is harming you.</a:t>
            </a:r>
          </a:p>
          <a:p>
            <a:r>
              <a:rPr lang="en-GB" sz="2800" dirty="0" smtClean="0"/>
              <a:t>They will not be allowed to keep a secret (but at the same time, they will only speak to people who ‘need to know’).</a:t>
            </a:r>
          </a:p>
          <a:p>
            <a:r>
              <a:rPr lang="en-GB" sz="2800" dirty="0" smtClean="0"/>
              <a:t>If your friend tells you about something they are worried about or that worries you, tell an adult you trust so they can sort it out especially if they are not safe or being harmed. Be caring and understanding to your friend even if they are upset you told an adult.</a:t>
            </a:r>
            <a:endParaRPr lang="en-GB" sz="2800" dirty="0"/>
          </a:p>
        </p:txBody>
      </p:sp>
    </p:spTree>
    <p:extLst>
      <p:ext uri="{BB962C8B-B14F-4D97-AF65-F5344CB8AC3E}">
        <p14:creationId xmlns:p14="http://schemas.microsoft.com/office/powerpoint/2010/main" val="816489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responsible for </a:t>
            </a:r>
            <a:r>
              <a:rPr lang="en-GB" dirty="0"/>
              <a:t>s</a:t>
            </a:r>
            <a:r>
              <a:rPr lang="en-GB" dirty="0" smtClean="0"/>
              <a:t>afeguarding at Uplands?</a:t>
            </a:r>
            <a:endParaRPr lang="en-GB" dirty="0"/>
          </a:p>
        </p:txBody>
      </p:sp>
      <p:sp>
        <p:nvSpPr>
          <p:cNvPr id="3" name="Content Placeholder 2"/>
          <p:cNvSpPr>
            <a:spLocks noGrp="1"/>
          </p:cNvSpPr>
          <p:nvPr>
            <p:ph idx="1"/>
          </p:nvPr>
        </p:nvSpPr>
        <p:spPr>
          <a:xfrm>
            <a:off x="680720" y="2418080"/>
            <a:ext cx="11582400" cy="3321947"/>
          </a:xfrm>
        </p:spPr>
        <p:txBody>
          <a:bodyPr>
            <a:noAutofit/>
          </a:bodyPr>
          <a:lstStyle/>
          <a:p>
            <a:r>
              <a:rPr lang="en-GB" sz="3200" dirty="0" smtClean="0"/>
              <a:t>Mrs </a:t>
            </a:r>
            <a:r>
              <a:rPr lang="en-GB" sz="3200" dirty="0" err="1" smtClean="0"/>
              <a:t>Gatherum</a:t>
            </a:r>
            <a:r>
              <a:rPr lang="en-GB" sz="3200" dirty="0" smtClean="0"/>
              <a:t> is the DSL. A DSL is the Designated Safeguarding Lead… that means she is in charge of safeguarding at school.</a:t>
            </a:r>
          </a:p>
          <a:p>
            <a:r>
              <a:rPr lang="en-GB" sz="3200" dirty="0" smtClean="0"/>
              <a:t>Mrs Southwell and Mrs </a:t>
            </a:r>
            <a:r>
              <a:rPr lang="en-GB" sz="3200" dirty="0" err="1" smtClean="0"/>
              <a:t>Raybould</a:t>
            </a:r>
            <a:r>
              <a:rPr lang="en-GB" sz="3200" dirty="0" smtClean="0"/>
              <a:t> are in charge of safeguarding if Mrs </a:t>
            </a:r>
            <a:r>
              <a:rPr lang="en-GB" sz="3200" dirty="0" err="1" smtClean="0"/>
              <a:t>Gatherum</a:t>
            </a:r>
            <a:r>
              <a:rPr lang="en-GB" sz="3200" dirty="0" smtClean="0"/>
              <a:t> is not here.</a:t>
            </a:r>
          </a:p>
          <a:p>
            <a:r>
              <a:rPr lang="en-GB" sz="3200" dirty="0"/>
              <a:t>Mrs Carlisle is ultimately responsible for everything that goes on at school because she is the </a:t>
            </a:r>
            <a:r>
              <a:rPr lang="en-GB" sz="3200" dirty="0" smtClean="0"/>
              <a:t>Head </a:t>
            </a:r>
            <a:r>
              <a:rPr lang="en-GB" sz="3200" dirty="0"/>
              <a:t>T</a:t>
            </a:r>
            <a:r>
              <a:rPr lang="en-GB" sz="3200" dirty="0" smtClean="0"/>
              <a:t>eacher</a:t>
            </a:r>
            <a:r>
              <a:rPr lang="en-GB" sz="3200" dirty="0" smtClean="0"/>
              <a:t>.</a:t>
            </a:r>
          </a:p>
          <a:p>
            <a:r>
              <a:rPr lang="en-GB" sz="3200" dirty="0" smtClean="0"/>
              <a:t>Really, we all work as a team and every single adult in school will help you or listen to you if you need them.</a:t>
            </a:r>
            <a:endParaRPr lang="en-GB" sz="3200" dirty="0"/>
          </a:p>
        </p:txBody>
      </p:sp>
    </p:spTree>
    <p:extLst>
      <p:ext uri="{BB962C8B-B14F-4D97-AF65-F5344CB8AC3E}">
        <p14:creationId xmlns:p14="http://schemas.microsoft.com/office/powerpoint/2010/main" val="3255499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61</TotalTime>
  <Words>542</Words>
  <Application>Microsoft Office PowerPoint</Application>
  <PresentationFormat>Widescreen</PresentationFormat>
  <Paragraphs>63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Gill Sans MT</vt:lpstr>
      <vt:lpstr>Parcel</vt:lpstr>
      <vt:lpstr>Safeguarding at Uplands Junior School</vt:lpstr>
      <vt:lpstr>The safeguarding team at Uplands</vt:lpstr>
      <vt:lpstr>What is Safeguarding?</vt:lpstr>
      <vt:lpstr>Feeling and Being Safe</vt:lpstr>
      <vt:lpstr>Feeling and Being Safe</vt:lpstr>
      <vt:lpstr>What might You feel unsafe?</vt:lpstr>
      <vt:lpstr>What you can do about things that worry you?</vt:lpstr>
      <vt:lpstr>Speaking Out </vt:lpstr>
      <vt:lpstr>Who is responsible for safeguarding at Uplands?</vt:lpstr>
      <vt:lpstr>Lanyards</vt:lpstr>
      <vt:lpstr>Black</vt:lpstr>
      <vt:lpstr>Red</vt:lpstr>
      <vt:lpstr>green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at Uplands Junior School</dc:title>
  <dc:creator>Lucy Carlisle</dc:creator>
  <cp:lastModifiedBy>Lucy Carlisle</cp:lastModifiedBy>
  <cp:revision>14</cp:revision>
  <dcterms:created xsi:type="dcterms:W3CDTF">2022-01-06T12:04:52Z</dcterms:created>
  <dcterms:modified xsi:type="dcterms:W3CDTF">2022-01-10T07:14:16Z</dcterms:modified>
</cp:coreProperties>
</file>