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022D2-3497-40C2-A56A-B848FFBF5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77AD0E6-95CF-4D78-963A-F189B730B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82AE4B-8CD7-4F16-A1E7-5E980F1943B8}"/>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5069831D-03E4-43A3-8D3C-6568A83DFD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1DF48E-EA30-413B-91DE-69B03933B0D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27215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37E1-D3AD-43B4-9BA9-B60FC6CC61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C168A2-ECFD-452A-A3ED-BD6F582747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3CF95-5411-4B60-AF0C-9D38770CE87A}"/>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CC2874B9-8A84-4F8F-97DD-AA3E5C990A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3F180-A661-439F-91DD-4BA98165C8BF}"/>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40392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1C147-9D30-4794-9333-C539511416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5CB720-91F5-4774-B842-F1B809AD92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56C85-04B2-4AE3-8721-AE4B803A0EE3}"/>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FEDCBBA4-617F-45EB-9EFA-84209C742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617464-91EE-4D83-8983-0B51819A4E9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76217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387D-B9D6-46C2-85CA-49935FFC42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8E262F-3D4F-4617-8665-888EF6B543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29C52A-53A1-4C28-A5FF-B298D3918E43}"/>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BFDC5CE0-F008-4C76-8849-51FD6D1F9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01BA5C-EEE9-42AD-86DD-23A57F98822D}"/>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200552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C98B-8B1E-43F4-AB6D-9AE041BA2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85C196-B5E9-4DED-80E4-6A113D66B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96D2C4-F68B-4773-902E-269CFAF5619E}"/>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6653A2CE-6ABC-4664-8658-77097127EB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47A8D3-EBDA-4510-BFD2-11B84D9FF152}"/>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0524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6FDD-3CA0-404A-81F8-30BE7C7B83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0AEFA6-218F-4B5D-A905-986FEB3396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C4CD4E-AFF3-4414-9DFF-D685B280A2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2A8B6A-FE60-40BF-8798-2E3821E5697B}"/>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6" name="Footer Placeholder 5">
            <a:extLst>
              <a:ext uri="{FF2B5EF4-FFF2-40B4-BE49-F238E27FC236}">
                <a16:creationId xmlns:a16="http://schemas.microsoft.com/office/drawing/2014/main" id="{26601920-28B9-41E3-B793-ECC4B4F4B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3EB84-453F-4FFE-94A8-5DDDFA380B4C}"/>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4443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C539-6B59-4872-BEC8-2EE790B15F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4F770E-1E98-43F7-87FE-0BE1E5212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BF1525-8A1B-48C9-90A5-E5B726C68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91FB87-B1FD-4203-A95F-D6612DC4D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63EA58-2738-4B5D-8A4F-B75AF8D011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85007E-BE20-4A97-B686-5CBC8720B0EF}"/>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8" name="Footer Placeholder 7">
            <a:extLst>
              <a:ext uri="{FF2B5EF4-FFF2-40B4-BE49-F238E27FC236}">
                <a16:creationId xmlns:a16="http://schemas.microsoft.com/office/drawing/2014/main" id="{921DE687-7406-4A8E-A115-AE55196784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270B1B-B71D-4EE9-8D5F-8FE46524E385}"/>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56455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DB8C-1888-48CC-B627-5A66215843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16B3FC-35F1-42C3-9E7D-243DAA30A9EB}"/>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4" name="Footer Placeholder 3">
            <a:extLst>
              <a:ext uri="{FF2B5EF4-FFF2-40B4-BE49-F238E27FC236}">
                <a16:creationId xmlns:a16="http://schemas.microsoft.com/office/drawing/2014/main" id="{126DEFD0-7C7B-4D38-B9AE-0932B155B3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36D688-F274-4C71-950A-FFC3AD62A0C0}"/>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121225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161996-5CF8-40E8-9DF3-FE029A7A556F}"/>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3" name="Footer Placeholder 2">
            <a:extLst>
              <a:ext uri="{FF2B5EF4-FFF2-40B4-BE49-F238E27FC236}">
                <a16:creationId xmlns:a16="http://schemas.microsoft.com/office/drawing/2014/main" id="{2091DE58-2DE1-4D43-A27F-FAD6D35F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8A49D4-0B0C-406C-AE45-35A7E3554128}"/>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3269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9AE4-9C94-43D5-AE6E-00B6B308F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BF897D-65F6-4CB3-A177-8D401794A8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9AC5DD-9293-48E8-B253-C20AEE78E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FE1249-7BF5-4ED9-B82F-A8F71E79ED5B}"/>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6" name="Footer Placeholder 5">
            <a:extLst>
              <a:ext uri="{FF2B5EF4-FFF2-40B4-BE49-F238E27FC236}">
                <a16:creationId xmlns:a16="http://schemas.microsoft.com/office/drawing/2014/main" id="{32297298-F833-4748-9A39-5B50897A6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4B270C-FDFF-42B6-B97E-9F00B6897EF7}"/>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63022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E242-99A8-43E8-8E43-132F6AAC7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230403-2313-463C-84C5-B8AB59830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559BA6-F907-4773-A0B3-5077DE12A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780A0A-A020-4BFB-B7A4-1F491E8C4318}"/>
              </a:ext>
            </a:extLst>
          </p:cNvPr>
          <p:cNvSpPr>
            <a:spLocks noGrp="1"/>
          </p:cNvSpPr>
          <p:nvPr>
            <p:ph type="dt" sz="half" idx="10"/>
          </p:nvPr>
        </p:nvSpPr>
        <p:spPr/>
        <p:txBody>
          <a:bodyPr/>
          <a:lstStyle/>
          <a:p>
            <a:fld id="{7F1AB372-2AA1-481C-9900-E1973835460D}" type="datetimeFigureOut">
              <a:rPr lang="en-GB" smtClean="0"/>
              <a:t>22/02/2022</a:t>
            </a:fld>
            <a:endParaRPr lang="en-GB"/>
          </a:p>
        </p:txBody>
      </p:sp>
      <p:sp>
        <p:nvSpPr>
          <p:cNvPr id="6" name="Footer Placeholder 5">
            <a:extLst>
              <a:ext uri="{FF2B5EF4-FFF2-40B4-BE49-F238E27FC236}">
                <a16:creationId xmlns:a16="http://schemas.microsoft.com/office/drawing/2014/main" id="{5537EC65-96F2-4641-AE57-9D1B7F4796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9C978C-0010-4E07-A421-D3A7DFEECBC1}"/>
              </a:ext>
            </a:extLst>
          </p:cNvPr>
          <p:cNvSpPr>
            <a:spLocks noGrp="1"/>
          </p:cNvSpPr>
          <p:nvPr>
            <p:ph type="sldNum" sz="quarter" idx="12"/>
          </p:nvPr>
        </p:nvSpPr>
        <p:spPr/>
        <p:txBody>
          <a:bodyPr/>
          <a:lstStyle/>
          <a:p>
            <a:fld id="{578F19E3-1FF7-4101-A959-37985EE74F78}" type="slidenum">
              <a:rPr lang="en-GB" smtClean="0"/>
              <a:t>‹#›</a:t>
            </a:fld>
            <a:endParaRPr lang="en-GB"/>
          </a:p>
        </p:txBody>
      </p:sp>
    </p:spTree>
    <p:extLst>
      <p:ext uri="{BB962C8B-B14F-4D97-AF65-F5344CB8AC3E}">
        <p14:creationId xmlns:p14="http://schemas.microsoft.com/office/powerpoint/2010/main" val="76086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9B38A2-6C38-47E5-9CDF-BC77A1060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EC4B4D-7520-47AA-B08A-D0A2808676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B050C5-C310-4B07-AB3A-393F5E8D1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AB372-2AA1-481C-9900-E1973835460D}" type="datetimeFigureOut">
              <a:rPr lang="en-GB" smtClean="0"/>
              <a:t>22/02/2022</a:t>
            </a:fld>
            <a:endParaRPr lang="en-GB"/>
          </a:p>
        </p:txBody>
      </p:sp>
      <p:sp>
        <p:nvSpPr>
          <p:cNvPr id="5" name="Footer Placeholder 4">
            <a:extLst>
              <a:ext uri="{FF2B5EF4-FFF2-40B4-BE49-F238E27FC236}">
                <a16:creationId xmlns:a16="http://schemas.microsoft.com/office/drawing/2014/main" id="{8B00494B-6DBB-4B06-9612-C665805474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B5DB72-581B-42D7-A606-463649587E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F19E3-1FF7-4101-A959-37985EE74F78}" type="slidenum">
              <a:rPr lang="en-GB" smtClean="0"/>
              <a:t>‹#›</a:t>
            </a:fld>
            <a:endParaRPr lang="en-GB"/>
          </a:p>
        </p:txBody>
      </p:sp>
    </p:spTree>
    <p:extLst>
      <p:ext uri="{BB962C8B-B14F-4D97-AF65-F5344CB8AC3E}">
        <p14:creationId xmlns:p14="http://schemas.microsoft.com/office/powerpoint/2010/main" val="2638590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470950BC-77F3-49B2-981A-201E215E0BBB}"/>
              </a:ext>
            </a:extLst>
          </p:cNvPr>
          <p:cNvGrpSpPr/>
          <p:nvPr/>
        </p:nvGrpSpPr>
        <p:grpSpPr>
          <a:xfrm>
            <a:off x="2726788" y="219616"/>
            <a:ext cx="6302327" cy="2386174"/>
            <a:chOff x="2740341" y="2297415"/>
            <a:chExt cx="6302327" cy="2954216"/>
          </a:xfrm>
        </p:grpSpPr>
        <p:sp>
          <p:nvSpPr>
            <p:cNvPr id="6" name="Rectangle 5">
              <a:extLst>
                <a:ext uri="{FF2B5EF4-FFF2-40B4-BE49-F238E27FC236}">
                  <a16:creationId xmlns:a16="http://schemas.microsoft.com/office/drawing/2014/main" id="{77D92523-FEF6-4ABC-9846-16E3D3CAF459}"/>
                </a:ext>
              </a:extLst>
            </p:cNvPr>
            <p:cNvSpPr/>
            <p:nvPr/>
          </p:nvSpPr>
          <p:spPr>
            <a:xfrm>
              <a:off x="2843504" y="2794559"/>
              <a:ext cx="6096000" cy="1015663"/>
            </a:xfrm>
            <a:prstGeom prst="rect">
              <a:avLst/>
            </a:prstGeom>
          </p:spPr>
          <p:txBody>
            <a:bodyPr>
              <a:spAutoFit/>
            </a:bodyPr>
            <a:lstStyle/>
            <a:p>
              <a:pPr algn="ctr"/>
              <a:r>
                <a:rPr lang="en-GB" sz="2000" b="1" dirty="0">
                  <a:solidFill>
                    <a:srgbClr val="00B050"/>
                  </a:solidFill>
                  <a:latin typeface="CCW Cursive Writing 1" panose="03050602040000000000" pitchFamily="66" charset="0"/>
                </a:rPr>
                <a:t>Child Friendly </a:t>
              </a:r>
            </a:p>
            <a:p>
              <a:pPr algn="ctr"/>
              <a:r>
                <a:rPr lang="en-GB" sz="2000" b="1" dirty="0">
                  <a:solidFill>
                    <a:srgbClr val="00B050"/>
                  </a:solidFill>
                  <a:latin typeface="CCW Cursive Writing 1" panose="03050602040000000000" pitchFamily="66" charset="0"/>
                </a:rPr>
                <a:t>Anti-Bullying Policy</a:t>
              </a:r>
            </a:p>
            <a:p>
              <a:pPr algn="ctr"/>
              <a:r>
                <a:rPr lang="en-GB" sz="2000" b="1" dirty="0">
                  <a:solidFill>
                    <a:srgbClr val="00B050"/>
                  </a:solidFill>
                  <a:latin typeface="CCW Cursive Writing 1" panose="03050602040000000000" pitchFamily="66" charset="0"/>
                </a:rPr>
                <a:t>GREEN LANE PRIMARY ACADEMY</a:t>
              </a:r>
            </a:p>
          </p:txBody>
        </p:sp>
        <p:sp>
          <p:nvSpPr>
            <p:cNvPr id="7" name="Cloud 6">
              <a:extLst>
                <a:ext uri="{FF2B5EF4-FFF2-40B4-BE49-F238E27FC236}">
                  <a16:creationId xmlns:a16="http://schemas.microsoft.com/office/drawing/2014/main" id="{7C8A2C2E-9B88-4F0C-B227-C7656B78CC85}"/>
                </a:ext>
              </a:extLst>
            </p:cNvPr>
            <p:cNvSpPr/>
            <p:nvPr/>
          </p:nvSpPr>
          <p:spPr>
            <a:xfrm>
              <a:off x="2740341" y="2297415"/>
              <a:ext cx="6302327" cy="2954216"/>
            </a:xfrm>
            <a:prstGeom prst="cloud">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E89A5263-6967-4053-A04B-C6E1268A245F}"/>
              </a:ext>
            </a:extLst>
          </p:cNvPr>
          <p:cNvGrpSpPr/>
          <p:nvPr/>
        </p:nvGrpSpPr>
        <p:grpSpPr>
          <a:xfrm>
            <a:off x="3222297" y="2795218"/>
            <a:ext cx="5457125" cy="2240658"/>
            <a:chOff x="96644" y="2470923"/>
            <a:chExt cx="5457125" cy="2240658"/>
          </a:xfrm>
        </p:grpSpPr>
        <p:sp>
          <p:nvSpPr>
            <p:cNvPr id="8" name="Rectangle 7">
              <a:extLst>
                <a:ext uri="{FF2B5EF4-FFF2-40B4-BE49-F238E27FC236}">
                  <a16:creationId xmlns:a16="http://schemas.microsoft.com/office/drawing/2014/main" id="{7E37835F-CD09-465A-A626-DA8BEB54FF54}"/>
                </a:ext>
              </a:extLst>
            </p:cNvPr>
            <p:cNvSpPr/>
            <p:nvPr/>
          </p:nvSpPr>
          <p:spPr>
            <a:xfrm>
              <a:off x="151775" y="2470923"/>
              <a:ext cx="5401994" cy="2228815"/>
            </a:xfrm>
            <a:prstGeom prst="rect">
              <a:avLst/>
            </a:prstGeom>
          </p:spPr>
          <p:txBody>
            <a:bodyPr wrap="square">
              <a:spAutoFit/>
            </a:bodyPr>
            <a:lstStyle/>
            <a:p>
              <a:pPr algn="ctr">
                <a:lnSpc>
                  <a:spcPct val="115000"/>
                </a:lnSpc>
                <a:spcAft>
                  <a:spcPts val="1000"/>
                </a:spcAft>
                <a:tabLst>
                  <a:tab pos="1295400" algn="l"/>
                </a:tabLst>
              </a:pP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1600" b="1" u="sng" dirty="0">
                  <a:solidFill>
                    <a:srgbClr val="FF0000"/>
                  </a:solidFill>
                  <a:latin typeface="CCW Cursive Writing 1" panose="03050602040000000000" pitchFamily="66" charset="0"/>
                  <a:ea typeface="Calibri" panose="020F0502020204030204" pitchFamily="34" charset="0"/>
                  <a:cs typeface="Times New Roman" panose="02020603050405020304" pitchFamily="18" charset="0"/>
                </a:rPr>
                <a:t>What is bullying?</a:t>
              </a:r>
              <a:endParaRPr lang="en-GB" sz="1400" dirty="0">
                <a:solidFill>
                  <a:srgbClr val="FF000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algn="ctr">
                <a:lnSpc>
                  <a:spcPct val="115000"/>
                </a:lnSpc>
                <a:spcAft>
                  <a:spcPts val="1000"/>
                </a:spcAft>
                <a:tabLst>
                  <a:tab pos="1152525" algn="l"/>
                </a:tabLst>
              </a:pPr>
              <a:r>
                <a:rPr lang="en-GB" sz="1600" dirty="0">
                  <a:solidFill>
                    <a:srgbClr val="FF0000"/>
                  </a:solidFill>
                  <a:latin typeface="CCW Cursive Writing 1" panose="03050602040000000000" pitchFamily="66" charset="0"/>
                  <a:ea typeface="Calibri" panose="020F0502020204030204" pitchFamily="34" charset="0"/>
                  <a:cs typeface="Times New Roman" panose="02020603050405020304" pitchFamily="18" charset="0"/>
                </a:rPr>
                <a:t>Behaviour by one person or a group of people, usually carried out lots of times and on purpose that hurts someone either physically or emotionally.</a:t>
              </a:r>
              <a:endParaRPr lang="en-GB" sz="1400" dirty="0">
                <a:solidFill>
                  <a:srgbClr val="FF0000"/>
                </a:solidFill>
                <a:effectLst/>
                <a:latin typeface="CCW Cursive Writing 1" panose="03050602040000000000" pitchFamily="66" charset="0"/>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20C5D11A-07C1-40F5-8B37-A95914BFAC69}"/>
                </a:ext>
              </a:extLst>
            </p:cNvPr>
            <p:cNvSpPr/>
            <p:nvPr/>
          </p:nvSpPr>
          <p:spPr>
            <a:xfrm>
              <a:off x="96644" y="2482766"/>
              <a:ext cx="5401994" cy="222881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25A2AE90-7BA9-4279-B4EA-0EA5A6E16011}"/>
              </a:ext>
            </a:extLst>
          </p:cNvPr>
          <p:cNvGrpSpPr/>
          <p:nvPr/>
        </p:nvGrpSpPr>
        <p:grpSpPr>
          <a:xfrm>
            <a:off x="8759485" y="2205584"/>
            <a:ext cx="3260846" cy="4544825"/>
            <a:chOff x="8834510" y="2242837"/>
            <a:chExt cx="3260846" cy="4544825"/>
          </a:xfrm>
        </p:grpSpPr>
        <p:sp>
          <p:nvSpPr>
            <p:cNvPr id="15" name="Rectangle: Rounded Corners 14">
              <a:extLst>
                <a:ext uri="{FF2B5EF4-FFF2-40B4-BE49-F238E27FC236}">
                  <a16:creationId xmlns:a16="http://schemas.microsoft.com/office/drawing/2014/main" id="{50AE50A2-0478-44AA-8B07-FD79A2CF52C5}"/>
                </a:ext>
              </a:extLst>
            </p:cNvPr>
            <p:cNvSpPr/>
            <p:nvPr/>
          </p:nvSpPr>
          <p:spPr>
            <a:xfrm>
              <a:off x="8834510" y="2242837"/>
              <a:ext cx="3256045" cy="44328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EC1B97D1-4C3E-4F5E-911D-B0C431C8D952}"/>
                </a:ext>
              </a:extLst>
            </p:cNvPr>
            <p:cNvSpPr/>
            <p:nvPr/>
          </p:nvSpPr>
          <p:spPr>
            <a:xfrm>
              <a:off x="8939504" y="2482766"/>
              <a:ext cx="3155852" cy="4304896"/>
            </a:xfrm>
            <a:prstGeom prst="rect">
              <a:avLst/>
            </a:prstGeom>
          </p:spPr>
          <p:txBody>
            <a:bodyPr wrap="square">
              <a:spAutoFit/>
            </a:bodyPr>
            <a:lstStyle/>
            <a:p>
              <a:pPr>
                <a:lnSpc>
                  <a:spcPct val="115000"/>
                </a:lnSpc>
                <a:spcAft>
                  <a:spcPts val="1000"/>
                </a:spcAft>
              </a:pPr>
              <a:r>
                <a:rPr lang="en-GB" sz="1200" b="1" u="sng"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What does bullying look like?</a:t>
              </a:r>
              <a:endParaRPr lang="en-GB" sz="1100" b="1"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Bullying can include:</a:t>
              </a:r>
              <a:endParaRPr lang="en-GB" sz="1100" b="1"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Name calling</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Laughing and teasing</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Making offensive comments</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Physical aggression</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Threatening</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Online gaming and social media</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Producing unkind graffiti</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0070C0"/>
                  </a:solidFill>
                  <a:latin typeface="CCW Cursive Writing 1" panose="03050602040000000000" pitchFamily="66" charset="0"/>
                  <a:ea typeface="Calibri" panose="020F0502020204030204" pitchFamily="34" charset="0"/>
                  <a:cs typeface="Times New Roman" panose="02020603050405020304" pitchFamily="18" charset="0"/>
                </a:rPr>
                <a:t>Gossiping and spreading hurtful and untruthful rumours</a:t>
              </a:r>
              <a:endParaRPr lang="en-GB" sz="1100" dirty="0">
                <a:solidFill>
                  <a:srgbClr val="0070C0"/>
                </a:solidFill>
                <a:effectLst/>
                <a:latin typeface="CCW Cursive Writing 1" panose="03050602040000000000" pitchFamily="66" charset="0"/>
                <a:ea typeface="Calibri" panose="020F0502020204030204" pitchFamily="34" charset="0"/>
                <a:cs typeface="Times New Roman" panose="02020603050405020304" pitchFamily="18" charset="0"/>
              </a:endParaRPr>
            </a:p>
          </p:txBody>
        </p:sp>
      </p:grpSp>
      <p:sp>
        <p:nvSpPr>
          <p:cNvPr id="19" name="Rectangle 18">
            <a:extLst>
              <a:ext uri="{FF2B5EF4-FFF2-40B4-BE49-F238E27FC236}">
                <a16:creationId xmlns:a16="http://schemas.microsoft.com/office/drawing/2014/main" id="{DFC8A16C-FE47-4875-B900-289E86C9244F}"/>
              </a:ext>
            </a:extLst>
          </p:cNvPr>
          <p:cNvSpPr/>
          <p:nvPr/>
        </p:nvSpPr>
        <p:spPr>
          <a:xfrm>
            <a:off x="334655" y="2105639"/>
            <a:ext cx="2661763" cy="4164473"/>
          </a:xfrm>
          <a:prstGeom prst="rect">
            <a:avLst/>
          </a:prstGeom>
        </p:spPr>
        <p:txBody>
          <a:bodyPr wrap="square">
            <a:spAutoFit/>
          </a:bodyPr>
          <a:lstStyle/>
          <a:p>
            <a:pPr>
              <a:lnSpc>
                <a:spcPct val="115000"/>
              </a:lnSpc>
              <a:spcAft>
                <a:spcPts val="1000"/>
              </a:spcAft>
            </a:pPr>
            <a:r>
              <a:rPr lang="en-GB" sz="1200" b="1" u="sng" dirty="0">
                <a:solidFill>
                  <a:srgbClr val="7030A0"/>
                </a:solidFill>
                <a:effectLst>
                  <a:outerShdw blurRad="38100" dist="19050" dir="2700000" algn="tl">
                    <a:schemeClr val="dk1">
                      <a:alpha val="40000"/>
                    </a:schemeClr>
                  </a:outerShdw>
                </a:effectLst>
                <a:latin typeface="CCW Cursive Writing 1" panose="03050602040000000000" pitchFamily="66" charset="0"/>
                <a:ea typeface="Calibri" panose="020F0502020204030204" pitchFamily="34" charset="0"/>
                <a:cs typeface="Times New Roman" panose="02020603050405020304" pitchFamily="18" charset="0"/>
              </a:rPr>
              <a:t>Who could you tell if you are being bullied?</a:t>
            </a:r>
            <a:endParaRPr lang="en-GB" sz="1100" b="1"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228600">
              <a:lnSpc>
                <a:spcPct val="115000"/>
              </a:lnSpc>
              <a:spcAft>
                <a:spcPts val="1000"/>
              </a:spcAft>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You could tell:</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Mrs Hector, our Pupil and Family Support Worker</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Mrs Waddington/Mrs Carlisle</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Your teacher</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Your friend</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Family member/carer</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Lunch time assistants </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200" dirty="0">
                <a:solidFill>
                  <a:srgbClr val="7030A0"/>
                </a:solidFill>
                <a:latin typeface="CCW Cursive Writing 1" panose="03050602040000000000" pitchFamily="66" charset="0"/>
                <a:ea typeface="Calibri" panose="020F0502020204030204" pitchFamily="34" charset="0"/>
                <a:cs typeface="Times New Roman" panose="02020603050405020304" pitchFamily="18" charset="0"/>
              </a:rPr>
              <a:t>School Council reps</a:t>
            </a:r>
            <a:endParaRPr lang="en-GB" sz="1100" dirty="0">
              <a:solidFill>
                <a:srgbClr val="7030A0"/>
              </a:solidFill>
              <a:effectLst/>
              <a:latin typeface="CCW Cursive Writing 1" panose="03050602040000000000" pitchFamily="66" charset="0"/>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9073059F-C3EB-4AF9-A842-07F07BD5139D}"/>
              </a:ext>
            </a:extLst>
          </p:cNvPr>
          <p:cNvSpPr/>
          <p:nvPr/>
        </p:nvSpPr>
        <p:spPr>
          <a:xfrm>
            <a:off x="171669" y="1983545"/>
            <a:ext cx="2970566" cy="4286567"/>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73C0512-1019-42DE-894A-C95FC12DF902}"/>
              </a:ext>
            </a:extLst>
          </p:cNvPr>
          <p:cNvSpPr txBox="1"/>
          <p:nvPr/>
        </p:nvSpPr>
        <p:spPr>
          <a:xfrm>
            <a:off x="3432516" y="5361118"/>
            <a:ext cx="4543866" cy="1200329"/>
          </a:xfrm>
          <a:prstGeom prst="rect">
            <a:avLst/>
          </a:prstGeom>
          <a:noFill/>
        </p:spPr>
        <p:txBody>
          <a:bodyPr wrap="square" rtlCol="0">
            <a:spAutoFit/>
          </a:bodyPr>
          <a:lstStyle/>
          <a:p>
            <a:pPr algn="ctr"/>
            <a:r>
              <a:rPr lang="en-GB" sz="2400" dirty="0">
                <a:solidFill>
                  <a:srgbClr val="FF0000"/>
                </a:solidFill>
                <a:latin typeface="CCW Cursive Writing 1" panose="03050602040000000000" pitchFamily="66" charset="0"/>
              </a:rPr>
              <a:t>REMEMBER!</a:t>
            </a:r>
            <a:r>
              <a:rPr lang="en-GB" sz="2400" dirty="0">
                <a:latin typeface="CCW Cursive Writing 1" panose="03050602040000000000" pitchFamily="66" charset="0"/>
              </a:rPr>
              <a:t> </a:t>
            </a:r>
            <a:r>
              <a:rPr lang="en-GB" sz="2400" dirty="0">
                <a:solidFill>
                  <a:srgbClr val="FF0000"/>
                </a:solidFill>
                <a:latin typeface="CCW Cursive Writing 1" panose="03050602040000000000" pitchFamily="66" charset="0"/>
              </a:rPr>
              <a:t>Bullying is </a:t>
            </a:r>
            <a:r>
              <a:rPr lang="en-GB" sz="2400" b="1" u="sng" dirty="0">
                <a:latin typeface="CCW Cursive Writing 1" panose="03050602040000000000" pitchFamily="66" charset="0"/>
              </a:rPr>
              <a:t>NEVER</a:t>
            </a:r>
            <a:r>
              <a:rPr lang="en-GB" sz="2400" dirty="0">
                <a:solidFill>
                  <a:srgbClr val="FF0000"/>
                </a:solidFill>
                <a:latin typeface="CCW Cursive Writing 1" panose="03050602040000000000" pitchFamily="66" charset="0"/>
              </a:rPr>
              <a:t> ok.</a:t>
            </a:r>
          </a:p>
        </p:txBody>
      </p:sp>
      <p:sp>
        <p:nvSpPr>
          <p:cNvPr id="22" name="Rectangle 21">
            <a:extLst>
              <a:ext uri="{FF2B5EF4-FFF2-40B4-BE49-F238E27FC236}">
                <a16:creationId xmlns:a16="http://schemas.microsoft.com/office/drawing/2014/main" id="{B3B14FD5-85B7-40F8-AFE0-6653C6DF438C}"/>
              </a:ext>
            </a:extLst>
          </p:cNvPr>
          <p:cNvSpPr/>
          <p:nvPr/>
        </p:nvSpPr>
        <p:spPr>
          <a:xfrm>
            <a:off x="313004" y="6365367"/>
            <a:ext cx="4725717" cy="392159"/>
          </a:xfrm>
          <a:prstGeom prst="rect">
            <a:avLst/>
          </a:prstGeom>
        </p:spPr>
        <p:txBody>
          <a:bodyPr wrap="none">
            <a:spAutoFit/>
          </a:bodyPr>
          <a:lstStyle/>
          <a:p>
            <a:pPr>
              <a:lnSpc>
                <a:spcPct val="115000"/>
              </a:lnSpc>
              <a:spcAft>
                <a:spcPts val="1000"/>
              </a:spcAft>
            </a:pPr>
            <a:r>
              <a:rPr lang="en-GB" b="1" dirty="0">
                <a:solidFill>
                  <a:srgbClr val="9BBB59"/>
                </a:solidFill>
                <a:latin typeface="Calibri" panose="020F0502020204030204" pitchFamily="34" charset="0"/>
                <a:ea typeface="Calibri" panose="020F0502020204030204" pitchFamily="34" charset="0"/>
                <a:cs typeface="Times New Roman" panose="02020603050405020304" pitchFamily="18" charset="0"/>
              </a:rPr>
              <a:t>Updated by the School Council September 2021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3" name="Picture 5" descr="https://encrypted-tbn0.gstatic.com/images?q=tbn:ANd9GcSSPoi4-EudjT4fn1DZr2EXYlylVcbGPBSQQJvo-O4KEoYgYozTB5pZ0-EilQ:https://www.awarenessdays.com/wp-content/uploads/2018/07/Anti-Bullying-Quotes-www.mostphrases.blogspot.com_.png&amp;s">
            <a:extLst>
              <a:ext uri="{FF2B5EF4-FFF2-40B4-BE49-F238E27FC236}">
                <a16:creationId xmlns:a16="http://schemas.microsoft.com/office/drawing/2014/main" id="{182AA68F-85BF-4E84-8D37-7912C667F5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32" y="425128"/>
            <a:ext cx="1954401" cy="117022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https://encrypted-tbn0.gstatic.com/images?q=tbn:ANd9GcSSPoi4-EudjT4fn1DZr2EXYlylVcbGPBSQQJvo-O4KEoYgYozTB5pZ0-EilQ:https://www.awarenessdays.com/wp-content/uploads/2018/07/Anti-Bullying-Quotes-www.mostphrases.blogspot.com_.png&amp;s">
            <a:extLst>
              <a:ext uri="{FF2B5EF4-FFF2-40B4-BE49-F238E27FC236}">
                <a16:creationId xmlns:a16="http://schemas.microsoft.com/office/drawing/2014/main" id="{59752E99-B34F-4EC1-AB09-5AEF170F6A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7740" y="453753"/>
            <a:ext cx="1954401" cy="11702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elta Academies Trust">
            <a:extLst>
              <a:ext uri="{FF2B5EF4-FFF2-40B4-BE49-F238E27FC236}">
                <a16:creationId xmlns:a16="http://schemas.microsoft.com/office/drawing/2014/main" id="{C909E17D-0B92-479E-852E-0DE99EE2E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4866" y="1595356"/>
            <a:ext cx="2539165" cy="604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97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B968BD-E5DD-4A37-B658-6EB31731519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3">
            <a:extLst>
              <a:ext uri="{FF2B5EF4-FFF2-40B4-BE49-F238E27FC236}">
                <a16:creationId xmlns:a16="http://schemas.microsoft.com/office/drawing/2014/main" id="{5BF105AF-4C1C-4124-B8F0-C09872906250}"/>
              </a:ext>
            </a:extLst>
          </p:cNvPr>
          <p:cNvSpPr>
            <a:spLocks noChangeArrowheads="1"/>
          </p:cNvSpPr>
          <p:nvPr/>
        </p:nvSpPr>
        <p:spPr bwMode="auto">
          <a:xfrm>
            <a:off x="3887703" y="368547"/>
            <a:ext cx="4416594"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rPr>
              <a:t>Child Friendly </a:t>
            </a:r>
            <a:endParaRPr kumimoji="0" lang="en-GB" altLang="en-US" sz="1050" b="0" i="0" u="none" strike="noStrike" cap="none" normalizeH="0" baseline="0" dirty="0">
              <a:ln>
                <a:noFill/>
              </a:ln>
              <a:solidFill>
                <a:schemeClr val="tx1"/>
              </a:solidFill>
              <a:effectLst/>
              <a:latin typeface="CCW Cursive Writing 1" panose="03050602040000000000"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rPr>
              <a:t>Behaviour Policy</a:t>
            </a:r>
            <a:endParaRPr kumimoji="0" lang="en-GB" altLang="en-US" sz="1050" b="0" i="0" u="none" strike="noStrike" cap="none" normalizeH="0" baseline="0" dirty="0">
              <a:ln>
                <a:noFill/>
              </a:ln>
              <a:solidFill>
                <a:schemeClr val="tx1"/>
              </a:solidFill>
              <a:effectLst/>
              <a:latin typeface="CCW Cursive Writing 1" panose="03050602040000000000"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rPr>
              <a:t>GREEN LANE PRIMARY ACADEMY</a:t>
            </a:r>
            <a:endParaRPr kumimoji="0" lang="en-GB" altLang="en-US" sz="1600" b="0" i="0" u="none" strike="noStrike" cap="none" normalizeH="0" baseline="0" dirty="0">
              <a:ln>
                <a:noFill/>
              </a:ln>
              <a:solidFill>
                <a:schemeClr val="tx1"/>
              </a:solidFill>
              <a:effectLst/>
              <a:latin typeface="CCW Cursive Writing 1" panose="03050602040000000000" pitchFamily="66" charset="0"/>
            </a:endParaRPr>
          </a:p>
        </p:txBody>
      </p:sp>
      <p:sp>
        <p:nvSpPr>
          <p:cNvPr id="4" name="Cloud 3">
            <a:extLst>
              <a:ext uri="{FF2B5EF4-FFF2-40B4-BE49-F238E27FC236}">
                <a16:creationId xmlns:a16="http://schemas.microsoft.com/office/drawing/2014/main" id="{D8FA1C39-63A4-41CE-9AF1-FDAA78298A0B}"/>
              </a:ext>
            </a:extLst>
          </p:cNvPr>
          <p:cNvSpPr/>
          <p:nvPr/>
        </p:nvSpPr>
        <p:spPr>
          <a:xfrm>
            <a:off x="2797126" y="161622"/>
            <a:ext cx="6597747" cy="2025748"/>
          </a:xfrm>
          <a:prstGeom prst="cloud">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B050"/>
              </a:solidFill>
            </a:endParaRPr>
          </a:p>
        </p:txBody>
      </p:sp>
      <p:sp>
        <p:nvSpPr>
          <p:cNvPr id="5" name="Rectangle 4">
            <a:extLst>
              <a:ext uri="{FF2B5EF4-FFF2-40B4-BE49-F238E27FC236}">
                <a16:creationId xmlns:a16="http://schemas.microsoft.com/office/drawing/2014/main" id="{83F9DB6E-E9BA-4784-A479-F81C9FD7E293}"/>
              </a:ext>
            </a:extLst>
          </p:cNvPr>
          <p:cNvSpPr/>
          <p:nvPr/>
        </p:nvSpPr>
        <p:spPr>
          <a:xfrm>
            <a:off x="3225018" y="2285380"/>
            <a:ext cx="6096000" cy="1619674"/>
          </a:xfrm>
          <a:prstGeom prst="rect">
            <a:avLst/>
          </a:prstGeom>
        </p:spPr>
        <p:txBody>
          <a:bodyPr>
            <a:spAutoFit/>
          </a:bodyPr>
          <a:lstStyle/>
          <a:p>
            <a:pPr>
              <a:lnSpc>
                <a:spcPct val="115000"/>
              </a:lnSpc>
              <a:spcAft>
                <a:spcPts val="0"/>
              </a:spcAft>
            </a:pPr>
            <a:r>
              <a:rPr lang="en-GB" sz="1100" b="1" u="sng"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How should we behave and why?</a:t>
            </a:r>
            <a:endParaRPr lang="en-GB" sz="1050"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We should behave in a respectful way that keeps all children and adults in our school safe from harm. This means we should be kind and friendly to everyone. </a:t>
            </a:r>
            <a:endParaRPr lang="en-GB" sz="1050" dirty="0">
              <a:solidFill>
                <a:srgbClr val="0070C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spcAft>
                <a:spcPts val="0"/>
              </a:spcAft>
            </a:pPr>
            <a:r>
              <a:rPr lang="en-GB" sz="1100"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We believe that everyone in school is equal and has the right to express an opinion in a secure and safe environment.</a:t>
            </a:r>
            <a:endParaRPr lang="en-GB" sz="1100" dirty="0">
              <a:solidFill>
                <a:srgbClr val="0070C0"/>
              </a:solidFill>
              <a:latin typeface="CCW Cursive Writing 1" panose="03050602040000000000" pitchFamily="66" charset="0"/>
              <a:ea typeface="Times New Roman" panose="02020603050405020304" pitchFamily="18" charset="0"/>
            </a:endParaRPr>
          </a:p>
        </p:txBody>
      </p:sp>
      <p:sp>
        <p:nvSpPr>
          <p:cNvPr id="7" name="Rectangle: Rounded Corners 6">
            <a:extLst>
              <a:ext uri="{FF2B5EF4-FFF2-40B4-BE49-F238E27FC236}">
                <a16:creationId xmlns:a16="http://schemas.microsoft.com/office/drawing/2014/main" id="{76DB8A73-2268-4885-AC86-23BB9D1766CB}"/>
              </a:ext>
            </a:extLst>
          </p:cNvPr>
          <p:cNvSpPr/>
          <p:nvPr/>
        </p:nvSpPr>
        <p:spPr>
          <a:xfrm>
            <a:off x="3151163" y="2217458"/>
            <a:ext cx="6243710" cy="1755518"/>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a:extLst>
              <a:ext uri="{FF2B5EF4-FFF2-40B4-BE49-F238E27FC236}">
                <a16:creationId xmlns:a16="http://schemas.microsoft.com/office/drawing/2014/main" id="{84BCA9E7-DAC4-4386-999E-3FD53887F7BE}"/>
              </a:ext>
            </a:extLst>
          </p:cNvPr>
          <p:cNvGrpSpPr/>
          <p:nvPr/>
        </p:nvGrpSpPr>
        <p:grpSpPr>
          <a:xfrm>
            <a:off x="3037448" y="4109360"/>
            <a:ext cx="6471139" cy="2380093"/>
            <a:chOff x="3037448" y="4254959"/>
            <a:chExt cx="6471139" cy="2380093"/>
          </a:xfrm>
        </p:grpSpPr>
        <p:sp>
          <p:nvSpPr>
            <p:cNvPr id="8" name="Rectangle 7">
              <a:extLst>
                <a:ext uri="{FF2B5EF4-FFF2-40B4-BE49-F238E27FC236}">
                  <a16:creationId xmlns:a16="http://schemas.microsoft.com/office/drawing/2014/main" id="{6890AD98-0986-4E08-BC4F-E6284FC18B89}"/>
                </a:ext>
              </a:extLst>
            </p:cNvPr>
            <p:cNvSpPr/>
            <p:nvPr/>
          </p:nvSpPr>
          <p:spPr>
            <a:xfrm>
              <a:off x="3225018" y="4322881"/>
              <a:ext cx="6096000" cy="2312171"/>
            </a:xfrm>
            <a:prstGeom prst="rect">
              <a:avLst/>
            </a:prstGeom>
          </p:spPr>
          <p:txBody>
            <a:bodyPr>
              <a:spAutoFit/>
            </a:bodyPr>
            <a:lstStyle/>
            <a:p>
              <a:pPr algn="just">
                <a:spcAft>
                  <a:spcPts val="0"/>
                </a:spcAft>
              </a:pPr>
              <a:r>
                <a:rPr lang="en-GB" sz="1100"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We expect everyone in our academy to respect our Green Lane promises and try to set a good example. Some children might find it hard to follow our rules. We help those children in different ways so that they can earn Dojos and free time. </a:t>
              </a:r>
              <a:endParaRPr lang="en-GB" sz="1100" dirty="0">
                <a:solidFill>
                  <a:srgbClr val="0070C0"/>
                </a:solidFill>
                <a:latin typeface="CCW Cursive Writing 1" panose="03050602040000000000" pitchFamily="66" charset="0"/>
                <a:ea typeface="Times New Roman" panose="02020603050405020304" pitchFamily="18" charset="0"/>
              </a:endParaRPr>
            </a:p>
            <a:p>
              <a:pPr algn="just">
                <a:lnSpc>
                  <a:spcPct val="115000"/>
                </a:lnSpc>
                <a:spcAft>
                  <a:spcPts val="0"/>
                </a:spcAft>
              </a:pPr>
              <a:r>
                <a:rPr lang="en-GB" sz="1100" dirty="0">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We should try to behave well at all times. During the academy day this means playtimes and lunchtimes. We understand the importance of behaving well on academy trips and with visitors, so that people outside our academy can see that we make the right choices and do our best.</a:t>
              </a:r>
              <a:endParaRPr lang="en-GB" sz="1050" dirty="0">
                <a:solidFill>
                  <a:srgbClr val="0070C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100" b="1" dirty="0">
                  <a:ln w="5271" cap="flat" cmpd="sng" algn="ctr">
                    <a:solidFill>
                      <a:srgbClr val="699C6D"/>
                    </a:solidFill>
                    <a:prstDash val="solid"/>
                    <a:round/>
                  </a:ln>
                  <a:solidFill>
                    <a:srgbClr val="0070C0"/>
                  </a:solidFill>
                  <a:latin typeface="CCW Cursive Writing 1" panose="03050602040000000000" pitchFamily="66" charset="0"/>
                  <a:ea typeface="Times New Roman" panose="02020603050405020304" pitchFamily="18" charset="0"/>
                  <a:cs typeface="Times New Roman" panose="02020603050405020304" pitchFamily="18" charset="0"/>
                </a:rPr>
                <a:t>  </a:t>
              </a:r>
              <a:endParaRPr lang="en-GB" sz="1050" dirty="0">
                <a:solidFill>
                  <a:srgbClr val="0070C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B16DEF0C-CDD4-40D5-B70F-FDE60AA868AB}"/>
                </a:ext>
              </a:extLst>
            </p:cNvPr>
            <p:cNvSpPr/>
            <p:nvPr/>
          </p:nvSpPr>
          <p:spPr>
            <a:xfrm>
              <a:off x="3037448" y="4254959"/>
              <a:ext cx="6471139" cy="223449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Rectangle 10">
            <a:extLst>
              <a:ext uri="{FF2B5EF4-FFF2-40B4-BE49-F238E27FC236}">
                <a16:creationId xmlns:a16="http://schemas.microsoft.com/office/drawing/2014/main" id="{B9D45915-FB8A-489B-A627-EAEB555F0A90}"/>
              </a:ext>
            </a:extLst>
          </p:cNvPr>
          <p:cNvSpPr/>
          <p:nvPr/>
        </p:nvSpPr>
        <p:spPr>
          <a:xfrm>
            <a:off x="316447" y="1952797"/>
            <a:ext cx="2684073" cy="2742289"/>
          </a:xfrm>
          <a:prstGeom prst="rect">
            <a:avLst/>
          </a:prstGeom>
        </p:spPr>
        <p:txBody>
          <a:bodyPr wrap="square">
            <a:spAutoFit/>
          </a:bodyPr>
          <a:lstStyle/>
          <a:p>
            <a:pPr>
              <a:lnSpc>
                <a:spcPct val="115000"/>
              </a:lnSpc>
              <a:spcAft>
                <a:spcPts val="0"/>
              </a:spcAft>
            </a:pPr>
            <a:r>
              <a:rPr lang="en-GB" sz="1200" b="1" u="sng" dirty="0">
                <a:solidFill>
                  <a:srgbClr val="7030A0"/>
                </a:solidFill>
                <a:latin typeface="CCW Cursive Writing 1" panose="03050602040000000000" pitchFamily="66" charset="0"/>
                <a:ea typeface="Times New Roman" panose="02020603050405020304" pitchFamily="18" charset="0"/>
                <a:cs typeface="Times New Roman" panose="02020603050405020304" pitchFamily="18" charset="0"/>
              </a:rPr>
              <a:t>Our Reward Systems</a:t>
            </a:r>
            <a:endParaRPr lang="en-GB" sz="1100" dirty="0">
              <a:solidFill>
                <a:srgbClr val="7030A0"/>
              </a:solidFill>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200" dirty="0">
                <a:solidFill>
                  <a:srgbClr val="7030A0"/>
                </a:solidFill>
                <a:latin typeface="CCW Cursive Writing 1" panose="03050602040000000000" pitchFamily="66" charset="0"/>
                <a:ea typeface="Times New Roman" panose="02020603050405020304" pitchFamily="18" charset="0"/>
                <a:cs typeface="Times New Roman" panose="02020603050405020304" pitchFamily="18" charset="0"/>
              </a:rPr>
              <a:t>We reward children for good behaviour in a lot of ways:</a:t>
            </a:r>
            <a:endParaRPr lang="en-GB" sz="11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Arial" panose="020B0604020202020204" pitchFamily="34" charset="0"/>
              </a:rPr>
              <a:t>Star of the week certificates</a:t>
            </a:r>
            <a:endParaRPr lang="en-GB" sz="1100" dirty="0">
              <a:solidFill>
                <a:srgbClr val="7030A0"/>
              </a:solidFill>
              <a:latin typeface="CCW Cursive Writing 1" panose="03050602040000000000"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Arial" panose="020B0604020202020204" pitchFamily="34" charset="0"/>
              </a:rPr>
              <a:t>Dojos </a:t>
            </a:r>
            <a:endParaRPr lang="en-GB" sz="1100" u="none" strike="noStrike"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Clr>
                <a:srgbClr val="0070C0"/>
              </a:buClr>
              <a:buSzPts val="2200"/>
              <a:buFont typeface="Calibri" panose="020F0502020204030204" pitchFamily="34" charset="0"/>
              <a:buChar char="-"/>
            </a:pPr>
            <a:r>
              <a:rPr lang="en-GB" sz="120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Arial" panose="020B0604020202020204" pitchFamily="34" charset="0"/>
              </a:rPr>
              <a:t>Class spots</a:t>
            </a:r>
            <a:endParaRPr lang="en-GB" sz="1100" u="none" strike="noStrike"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200000"/>
              </a:lnSpc>
              <a:spcAft>
                <a:spcPts val="0"/>
              </a:spcAft>
            </a:pPr>
            <a:r>
              <a:rPr lang="en-GB" sz="1200" b="1" dirty="0">
                <a:ln w="445" cap="flat" cmpd="sng" algn="ctr">
                  <a:solidFill>
                    <a:srgbClr val="5CB964">
                      <a:alpha val="55000"/>
                    </a:srgbClr>
                  </a:solidFill>
                  <a:prstDash val="solid"/>
                  <a:round/>
                </a:ln>
                <a:solidFill>
                  <a:srgbClr val="7030A0"/>
                </a:solidFill>
                <a:effectLst>
                  <a:outerShdw blurRad="101600" dist="76200" dir="5400000" sx="0" sy="0">
                    <a:schemeClr val="accent1">
                      <a:satMod val="190000"/>
                      <a:tint val="100000"/>
                      <a:alpha val="74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a:t>
            </a:r>
            <a:endParaRPr lang="en-GB" sz="11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CDABE530-3422-4E63-981E-19E73C9A80DC}"/>
              </a:ext>
            </a:extLst>
          </p:cNvPr>
          <p:cNvSpPr/>
          <p:nvPr/>
        </p:nvSpPr>
        <p:spPr>
          <a:xfrm>
            <a:off x="9656121" y="1509497"/>
            <a:ext cx="2546911" cy="5416483"/>
          </a:xfrm>
          <a:prstGeom prst="rect">
            <a:avLst/>
          </a:prstGeom>
        </p:spPr>
        <p:txBody>
          <a:bodyPr wrap="square">
            <a:spAutoFit/>
          </a:bodyPr>
          <a:lstStyle/>
          <a:p>
            <a:pPr>
              <a:lnSpc>
                <a:spcPct val="115000"/>
              </a:lnSpc>
              <a:spcAft>
                <a:spcPts val="0"/>
              </a:spcAft>
            </a:pPr>
            <a:r>
              <a:rPr lang="en-GB" sz="1050" b="1" u="sng"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Our Consequence System</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C1:</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Recorded verbal warning.</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C2: </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Recorded Written warning.</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C3</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5 minutes away from the class.</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C4</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 Work in partner class for the rest of the session. Lunch time detention and miss after school club. Parents informed.</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C5</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Half a day isolation. Lunchtime detention. No after school club. Parents informed.</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nSpc>
                <a:spcPct val="150000"/>
              </a:lnSpc>
              <a:spcAft>
                <a:spcPts val="0"/>
              </a:spcAft>
            </a:pPr>
            <a:r>
              <a:rPr lang="en-GB" sz="1050" b="1"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C6</a:t>
            </a:r>
            <a:r>
              <a:rPr lang="en-GB" sz="1050" dirty="0">
                <a:solidFill>
                  <a:srgbClr val="7030A0"/>
                </a:solidFill>
                <a:effectLst>
                  <a:outerShdw blurRad="38100" dist="19050" dir="2700000" algn="tl">
                    <a:schemeClr val="dk1">
                      <a:alpha val="40000"/>
                    </a:schemeClr>
                  </a:outerShdw>
                </a:effectLst>
                <a:latin typeface="CCW Cursive Writing 1" panose="03050602040000000000" pitchFamily="66" charset="0"/>
                <a:ea typeface="Times New Roman" panose="02020603050405020304" pitchFamily="18" charset="0"/>
                <a:cs typeface="Times New Roman" panose="02020603050405020304" pitchFamily="18" charset="0"/>
              </a:rPr>
              <a:t>- FTE exclusion. </a:t>
            </a:r>
            <a:endParaRPr lang="en-GB" sz="1000" dirty="0">
              <a:solidFill>
                <a:srgbClr val="7030A0"/>
              </a:solidFill>
              <a:effectLst/>
              <a:latin typeface="CCW Cursive Writing 1" panose="03050602040000000000" pitchFamily="66" charset="0"/>
              <a:ea typeface="Times New Roman" panose="02020603050405020304" pitchFamily="18" charset="0"/>
              <a:cs typeface="Times New Roman" panose="02020603050405020304" pitchFamily="18" charset="0"/>
            </a:endParaRPr>
          </a:p>
          <a:p>
            <a:pPr algn="just">
              <a:spcAft>
                <a:spcPts val="0"/>
              </a:spcAft>
            </a:pPr>
            <a:r>
              <a:rPr lang="en-GB" sz="1050" dirty="0">
                <a:solidFill>
                  <a:srgbClr val="7030A0"/>
                </a:solidFill>
                <a:latin typeface="CCW Cursive Writing 1" panose="03050602040000000000" pitchFamily="66" charset="0"/>
                <a:ea typeface="Times New Roman" panose="02020603050405020304" pitchFamily="18" charset="0"/>
                <a:cs typeface="Times New Roman" panose="02020603050405020304" pitchFamily="18" charset="0"/>
              </a:rPr>
              <a:t> </a:t>
            </a:r>
            <a:endParaRPr lang="en-GB" sz="1050" dirty="0">
              <a:solidFill>
                <a:srgbClr val="7030A0"/>
              </a:solidFill>
              <a:latin typeface="CCW Cursive Writing 1" panose="03050602040000000000" pitchFamily="66" charset="0"/>
              <a:ea typeface="Times New Roman" panose="02020603050405020304" pitchFamily="18" charset="0"/>
            </a:endParaRPr>
          </a:p>
        </p:txBody>
      </p:sp>
      <p:sp>
        <p:nvSpPr>
          <p:cNvPr id="13" name="Rectangle 12">
            <a:extLst>
              <a:ext uri="{FF2B5EF4-FFF2-40B4-BE49-F238E27FC236}">
                <a16:creationId xmlns:a16="http://schemas.microsoft.com/office/drawing/2014/main" id="{D2345512-8720-4F64-A9DF-CAC8F0AB426B}"/>
              </a:ext>
            </a:extLst>
          </p:cNvPr>
          <p:cNvSpPr/>
          <p:nvPr/>
        </p:nvSpPr>
        <p:spPr>
          <a:xfrm>
            <a:off x="4223678" y="6411776"/>
            <a:ext cx="4725717" cy="392159"/>
          </a:xfrm>
          <a:prstGeom prst="rect">
            <a:avLst/>
          </a:prstGeom>
        </p:spPr>
        <p:txBody>
          <a:bodyPr wrap="none">
            <a:spAutoFit/>
          </a:bodyPr>
          <a:lstStyle/>
          <a:p>
            <a:pPr algn="ctr">
              <a:lnSpc>
                <a:spcPct val="115000"/>
              </a:lnSpc>
              <a:spcAft>
                <a:spcPts val="0"/>
              </a:spcAft>
            </a:pPr>
            <a:r>
              <a:rPr lang="en-GB" b="1" dirty="0">
                <a:solidFill>
                  <a:srgbClr val="72A376"/>
                </a:solidFill>
                <a:effectLst>
                  <a:outerShdw blurRad="38100" dist="25400" dir="5400000" algn="ctr">
                    <a:srgbClr val="6E747A">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Updated by the School Council September 2021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077" name="Picture 5" descr="https://encrypted-tbn0.gstatic.com/images?q=tbn:ANd9GcTxpCcLkEp35zb94iIa2fKYpgZGqBn6cdprPxbFYvo9bpGj8OgWI_eVSweJQg&amp;s">
            <a:extLst>
              <a:ext uri="{FF2B5EF4-FFF2-40B4-BE49-F238E27FC236}">
                <a16:creationId xmlns:a16="http://schemas.microsoft.com/office/drawing/2014/main" id="{8E39BD06-0460-40D5-997C-92DB77B36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589" y="251228"/>
            <a:ext cx="1400175" cy="13335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https://encrypted-tbn0.gstatic.com/images?q=tbn:ANd9GcTxpCcLkEp35zb94iIa2fKYpgZGqBn6cdprPxbFYvo9bpGj8OgWI_eVSweJQg&amp;s">
            <a:extLst>
              <a:ext uri="{FF2B5EF4-FFF2-40B4-BE49-F238E27FC236}">
                <a16:creationId xmlns:a16="http://schemas.microsoft.com/office/drawing/2014/main" id="{44B9C81F-AEFD-4362-89B1-AFFEAD2DA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2055" y="161622"/>
            <a:ext cx="1400175" cy="13335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Delta Academies Trust">
            <a:extLst>
              <a:ext uri="{FF2B5EF4-FFF2-40B4-BE49-F238E27FC236}">
                <a16:creationId xmlns:a16="http://schemas.microsoft.com/office/drawing/2014/main" id="{274B4775-CCF4-4EEB-8D70-1730ADA4DD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2418" y="1177338"/>
            <a:ext cx="2276061" cy="541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21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8CEC4F-63B1-40FB-AF12-D038E2AA606B}"/>
              </a:ext>
            </a:extLst>
          </p:cNvPr>
          <p:cNvSpPr/>
          <p:nvPr/>
        </p:nvSpPr>
        <p:spPr>
          <a:xfrm>
            <a:off x="3047999" y="0"/>
            <a:ext cx="6096000" cy="1169551"/>
          </a:xfrm>
          <a:prstGeom prst="rect">
            <a:avLst/>
          </a:prstGeom>
        </p:spPr>
        <p:txBody>
          <a:bodyPr>
            <a:spAutoFit/>
          </a:bodyPr>
          <a:lstStyle/>
          <a:p>
            <a:pPr marR="3810" algn="ctr">
              <a:lnSpc>
                <a:spcPct val="150000"/>
              </a:lnSpc>
              <a:spcAft>
                <a:spcPts val="0"/>
              </a:spcAft>
            </a:pPr>
            <a:r>
              <a:rPr lang="en-GB" sz="1600" b="1" dirty="0">
                <a:solidFill>
                  <a:srgbClr val="00B050"/>
                </a:solidFill>
                <a:latin typeface="CCW Cursive Writing 1" panose="03050602040000000000" pitchFamily="66" charset="0"/>
                <a:ea typeface="Calibri" panose="020F0502020204030204" pitchFamily="34" charset="0"/>
              </a:rPr>
              <a:t>CHILD FRIENDLY</a:t>
            </a:r>
            <a:endParaRPr lang="en-GB" sz="1000" dirty="0">
              <a:solidFill>
                <a:srgbClr val="00B050"/>
              </a:solidFill>
              <a:effectLst/>
              <a:latin typeface="CCW Cursive Writing 1" panose="03050602040000000000" pitchFamily="66" charset="0"/>
              <a:ea typeface="Times New Roman" panose="02020603050405020304" pitchFamily="18" charset="0"/>
            </a:endParaRPr>
          </a:p>
          <a:p>
            <a:pPr marR="3810">
              <a:lnSpc>
                <a:spcPct val="150000"/>
              </a:lnSpc>
              <a:spcAft>
                <a:spcPts val="0"/>
              </a:spcAft>
              <a:tabLst>
                <a:tab pos="2863850" algn="ctr"/>
                <a:tab pos="5166360" algn="l"/>
              </a:tabLst>
            </a:pPr>
            <a:r>
              <a:rPr lang="en-GB" sz="1600" b="1" dirty="0">
                <a:solidFill>
                  <a:srgbClr val="00B050"/>
                </a:solidFill>
                <a:latin typeface="CCW Cursive Writing 1" panose="03050602040000000000" pitchFamily="66" charset="0"/>
                <a:ea typeface="Calibri" panose="020F0502020204030204" pitchFamily="34" charset="0"/>
              </a:rPr>
              <a:t>	SAFEGUARDING POLICY	</a:t>
            </a:r>
            <a:endParaRPr lang="en-GB" sz="1000" dirty="0">
              <a:solidFill>
                <a:srgbClr val="00B050"/>
              </a:solidFill>
              <a:effectLst/>
              <a:latin typeface="CCW Cursive Writing 1" panose="03050602040000000000" pitchFamily="66" charset="0"/>
              <a:ea typeface="Times New Roman" panose="02020603050405020304" pitchFamily="18" charset="0"/>
            </a:endParaRPr>
          </a:p>
          <a:p>
            <a:pPr marR="3810" algn="ctr">
              <a:lnSpc>
                <a:spcPct val="150000"/>
              </a:lnSpc>
              <a:spcAft>
                <a:spcPts val="0"/>
              </a:spcAft>
            </a:pPr>
            <a:r>
              <a:rPr lang="en-GB" sz="1600" b="1" dirty="0">
                <a:solidFill>
                  <a:srgbClr val="00B050"/>
                </a:solidFill>
                <a:latin typeface="CCW Cursive Writing 1" panose="03050602040000000000" pitchFamily="66" charset="0"/>
                <a:ea typeface="Calibri" panose="020F0502020204030204" pitchFamily="34" charset="0"/>
              </a:rPr>
              <a:t>GREEN LANE PRIMARY ACADEMY</a:t>
            </a:r>
            <a:endParaRPr lang="en-GB" sz="1000" dirty="0">
              <a:solidFill>
                <a:srgbClr val="00B050"/>
              </a:solidFill>
              <a:effectLst/>
              <a:latin typeface="CCW Cursive Writing 1" panose="03050602040000000000" pitchFamily="66" charset="0"/>
              <a:ea typeface="Times New Roman" panose="02020603050405020304" pitchFamily="18" charset="0"/>
            </a:endParaRPr>
          </a:p>
        </p:txBody>
      </p:sp>
      <p:sp>
        <p:nvSpPr>
          <p:cNvPr id="4" name="Rectangle 3">
            <a:extLst>
              <a:ext uri="{FF2B5EF4-FFF2-40B4-BE49-F238E27FC236}">
                <a16:creationId xmlns:a16="http://schemas.microsoft.com/office/drawing/2014/main" id="{92767DEF-1AC8-438C-AB5B-751EF40637EC}"/>
              </a:ext>
            </a:extLst>
          </p:cNvPr>
          <p:cNvSpPr/>
          <p:nvPr/>
        </p:nvSpPr>
        <p:spPr>
          <a:xfrm>
            <a:off x="166467" y="1303194"/>
            <a:ext cx="11859064" cy="5858720"/>
          </a:xfrm>
          <a:prstGeom prst="rect">
            <a:avLst/>
          </a:prstGeom>
        </p:spPr>
        <p:txBody>
          <a:bodyPr wrap="square">
            <a:spAutoFit/>
          </a:bodyPr>
          <a:lstStyle/>
          <a:p>
            <a:pPr marR="3810" indent="34925" algn="just">
              <a:lnSpc>
                <a:spcPct val="96000"/>
              </a:lnSpc>
              <a:spcAft>
                <a:spcPts val="0"/>
              </a:spcAft>
            </a:pPr>
            <a:r>
              <a:rPr lang="en-GB" sz="1200" dirty="0">
                <a:solidFill>
                  <a:srgbClr val="FF0000"/>
                </a:solidFill>
                <a:latin typeface="CCW Cursive Writing 1" panose="03050602040000000000" pitchFamily="66" charset="0"/>
                <a:ea typeface="Calibri" panose="020F0502020204030204" pitchFamily="34" charset="0"/>
              </a:rPr>
              <a:t>All of the staff and adults around us think that our health, safety and welfare are very important. In our academy, we respect all children and adults, and help to protect their rights. We do our best to help all children make good educational progress. Children are taught how to recognise risks in different situations, and how to protect themselves and stay safe.</a:t>
            </a:r>
          </a:p>
          <a:p>
            <a:pPr marR="3810" indent="34925" algn="just">
              <a:lnSpc>
                <a:spcPct val="96000"/>
              </a:lnSpc>
              <a:spcAft>
                <a:spcPts val="0"/>
              </a:spcAft>
            </a:pPr>
            <a:endParaRPr lang="en-GB" sz="1200" u="sng" dirty="0">
              <a:solidFill>
                <a:srgbClr val="FF0000"/>
              </a:solidFill>
              <a:effectLst/>
              <a:latin typeface="CCW Cursive Writing 1" panose="03050602040000000000" pitchFamily="66" charset="0"/>
              <a:ea typeface="Times New Roman" panose="02020603050405020304" pitchFamily="18" charset="0"/>
            </a:endParaRPr>
          </a:p>
          <a:p>
            <a:pPr>
              <a:lnSpc>
                <a:spcPts val="1000"/>
              </a:lnSpc>
              <a:spcAft>
                <a:spcPts val="0"/>
              </a:spcAft>
            </a:pPr>
            <a:r>
              <a:rPr lang="en-GB" sz="1200" b="1" u="sng" dirty="0">
                <a:solidFill>
                  <a:srgbClr val="0070C0"/>
                </a:solidFill>
                <a:latin typeface="CCW Cursive Writing 1" panose="03050602040000000000" pitchFamily="66" charset="0"/>
                <a:ea typeface="Calibri" panose="020F0502020204030204" pitchFamily="34" charset="0"/>
              </a:rPr>
              <a:t>How are children protected at GLPA?</a:t>
            </a:r>
            <a:endParaRPr lang="en-GB" sz="1050" u="sng" dirty="0">
              <a:solidFill>
                <a:srgbClr val="0070C0"/>
              </a:solidFill>
              <a:effectLst/>
              <a:latin typeface="CCW Cursive Writing 1" panose="03050602040000000000" pitchFamily="66" charset="0"/>
              <a:ea typeface="Times New Roman" panose="02020603050405020304" pitchFamily="18" charset="0"/>
            </a:endParaRPr>
          </a:p>
          <a:p>
            <a:pPr>
              <a:lnSpc>
                <a:spcPts val="315"/>
              </a:lnSpc>
              <a:spcAft>
                <a:spcPts val="0"/>
              </a:spcAft>
            </a:pPr>
            <a:r>
              <a:rPr lang="en-GB" sz="1100" dirty="0">
                <a:solidFill>
                  <a:srgbClr val="0070C0"/>
                </a:solidFill>
                <a:effectLst/>
                <a:latin typeface="CCW Cursive Writing 1" panose="03050602040000000000" pitchFamily="66" charset="0"/>
                <a:ea typeface="Times New Roman" panose="02020603050405020304" pitchFamily="18" charset="0"/>
              </a:rPr>
              <a:t> </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R="3810" algn="just">
              <a:lnSpc>
                <a:spcPct val="95000"/>
              </a:lnSpc>
              <a:spcAft>
                <a:spcPts val="0"/>
              </a:spcAft>
            </a:pPr>
            <a:r>
              <a:rPr lang="en-GB" sz="1200" dirty="0">
                <a:solidFill>
                  <a:srgbClr val="0070C0"/>
                </a:solidFill>
                <a:latin typeface="CCW Cursive Writing 1" panose="03050602040000000000" pitchFamily="66" charset="0"/>
                <a:ea typeface="Calibri" panose="020F0502020204030204" pitchFamily="34" charset="0"/>
              </a:rPr>
              <a:t>We provide a safe and secure environment for children to learn in and to progress. We help to ensure that children remain safe, at home as well as at the academy. We think it is important for our children to know where to get help if they are worried or unhappy about something.</a:t>
            </a:r>
          </a:p>
          <a:p>
            <a:pPr marR="3810" algn="just">
              <a:lnSpc>
                <a:spcPct val="95000"/>
              </a:lnSpc>
              <a:spcAft>
                <a:spcPts val="0"/>
              </a:spcAft>
            </a:pPr>
            <a:endParaRPr lang="en-GB" sz="1200" u="sng" dirty="0">
              <a:solidFill>
                <a:srgbClr val="00B050"/>
              </a:solidFill>
              <a:effectLst/>
              <a:latin typeface="CCW Cursive Writing 1" panose="03050602040000000000" pitchFamily="66" charset="0"/>
              <a:ea typeface="Times New Roman" panose="02020603050405020304" pitchFamily="18" charset="0"/>
            </a:endParaRPr>
          </a:p>
          <a:p>
            <a:pPr>
              <a:lnSpc>
                <a:spcPts val="1000"/>
              </a:lnSpc>
              <a:spcAft>
                <a:spcPts val="0"/>
              </a:spcAft>
            </a:pPr>
            <a:r>
              <a:rPr lang="en-GB" sz="1100" b="1" u="sng" dirty="0">
                <a:solidFill>
                  <a:srgbClr val="00B050"/>
                </a:solidFill>
                <a:latin typeface="CCW Cursive Writing 1" panose="03050602040000000000" pitchFamily="66" charset="0"/>
                <a:ea typeface="Calibri" panose="020F0502020204030204" pitchFamily="34" charset="0"/>
              </a:rPr>
              <a:t>Need to talk?</a:t>
            </a:r>
            <a:endParaRPr lang="en-GB" sz="1000" u="sng" dirty="0">
              <a:solidFill>
                <a:srgbClr val="00B050"/>
              </a:solidFill>
              <a:effectLst/>
              <a:latin typeface="CCW Cursive Writing 1" panose="03050602040000000000" pitchFamily="66" charset="0"/>
              <a:ea typeface="Times New Roman" panose="02020603050405020304" pitchFamily="18" charset="0"/>
            </a:endParaRPr>
          </a:p>
          <a:p>
            <a:pPr>
              <a:lnSpc>
                <a:spcPts val="300"/>
              </a:lnSpc>
              <a:spcAft>
                <a:spcPts val="0"/>
              </a:spcAft>
            </a:pPr>
            <a:r>
              <a:rPr lang="en-GB" sz="1050" dirty="0">
                <a:solidFill>
                  <a:srgbClr val="00B050"/>
                </a:solidFill>
                <a:effectLst/>
                <a:latin typeface="CCW Cursive Writing 1" panose="03050602040000000000" pitchFamily="66" charset="0"/>
                <a:ea typeface="Times New Roman" panose="02020603050405020304" pitchFamily="18" charset="0"/>
              </a:rPr>
              <a:t> </a:t>
            </a:r>
            <a:endParaRPr lang="en-GB" sz="1000" dirty="0">
              <a:solidFill>
                <a:srgbClr val="00B050"/>
              </a:solidFill>
              <a:effectLst/>
              <a:latin typeface="CCW Cursive Writing 1" panose="03050602040000000000" pitchFamily="66" charset="0"/>
              <a:ea typeface="Times New Roman" panose="02020603050405020304" pitchFamily="18" charset="0"/>
            </a:endParaRPr>
          </a:p>
          <a:p>
            <a:pPr marR="499110">
              <a:lnSpc>
                <a:spcPct val="91000"/>
              </a:lnSpc>
              <a:spcAft>
                <a:spcPts val="0"/>
              </a:spcAft>
            </a:pPr>
            <a:r>
              <a:rPr lang="en-GB" sz="1100" dirty="0">
                <a:solidFill>
                  <a:srgbClr val="00B050"/>
                </a:solidFill>
                <a:latin typeface="CCW Cursive Writing 1" panose="03050602040000000000" pitchFamily="66" charset="0"/>
                <a:ea typeface="Calibri" panose="020F0502020204030204" pitchFamily="34" charset="0"/>
              </a:rPr>
              <a:t>You can talk to any adult in school if you need to, but we are lucky in our academy to have such a big safeguarding team- just tell them!!</a:t>
            </a:r>
          </a:p>
          <a:p>
            <a:pPr marR="499110">
              <a:lnSpc>
                <a:spcPct val="91000"/>
              </a:lnSpc>
              <a:spcAft>
                <a:spcPts val="0"/>
              </a:spcAft>
            </a:pPr>
            <a:endParaRPr lang="en-GB" sz="1000" u="sng" dirty="0">
              <a:solidFill>
                <a:srgbClr val="FF0000"/>
              </a:solidFill>
              <a:effectLst/>
              <a:latin typeface="CCW Cursive Writing 1" panose="03050602040000000000" pitchFamily="66" charset="0"/>
              <a:ea typeface="Times New Roman" panose="02020603050405020304" pitchFamily="18" charset="0"/>
            </a:endParaRPr>
          </a:p>
          <a:p>
            <a:pPr>
              <a:lnSpc>
                <a:spcPts val="1000"/>
              </a:lnSpc>
              <a:spcAft>
                <a:spcPts val="0"/>
              </a:spcAft>
            </a:pPr>
            <a:r>
              <a:rPr lang="en-GB" sz="1200" b="1" u="sng" dirty="0">
                <a:solidFill>
                  <a:srgbClr val="FF0000"/>
                </a:solidFill>
                <a:latin typeface="CCW Cursive Writing 1" panose="03050602040000000000" pitchFamily="66" charset="0"/>
                <a:ea typeface="Calibri" panose="020F0502020204030204" pitchFamily="34" charset="0"/>
              </a:rPr>
              <a:t>The Child Protection Team</a:t>
            </a:r>
            <a:endParaRPr lang="en-GB" sz="1200" u="sng" dirty="0">
              <a:solidFill>
                <a:srgbClr val="FF0000"/>
              </a:solidFill>
              <a:effectLst/>
              <a:latin typeface="CCW Cursive Writing 1" panose="03050602040000000000" pitchFamily="66" charset="0"/>
              <a:ea typeface="Times New Roman" panose="02020603050405020304" pitchFamily="18" charset="0"/>
            </a:endParaRPr>
          </a:p>
          <a:p>
            <a:pPr marR="499110">
              <a:lnSpc>
                <a:spcPct val="91000"/>
              </a:lnSpc>
              <a:spcAft>
                <a:spcPts val="0"/>
              </a:spcAft>
            </a:pPr>
            <a:r>
              <a:rPr lang="en-GB" sz="1200" u="sng" dirty="0">
                <a:solidFill>
                  <a:srgbClr val="FF0000"/>
                </a:solidFill>
                <a:latin typeface="CCW Cursive Writing 1" panose="03050602040000000000" pitchFamily="66" charset="0"/>
                <a:ea typeface="Calibri" panose="020F0502020204030204" pitchFamily="34" charset="0"/>
              </a:rPr>
              <a:t>Head of Academy – Mrs Ca</a:t>
            </a:r>
            <a:r>
              <a:rPr lang="en-GB" sz="1200" dirty="0">
                <a:solidFill>
                  <a:srgbClr val="FF0000"/>
                </a:solidFill>
                <a:latin typeface="CCW Cursive Writing 1" panose="03050602040000000000" pitchFamily="66" charset="0"/>
                <a:ea typeface="Calibri" panose="020F0502020204030204" pitchFamily="34" charset="0"/>
              </a:rPr>
              <a:t>rlisle, 	DSL – Mrs Waddington, 		Deputy 	DSL – Mrs Hector</a:t>
            </a:r>
          </a:p>
          <a:p>
            <a:pPr marR="499110">
              <a:lnSpc>
                <a:spcPct val="91000"/>
              </a:lnSpc>
              <a:spcAft>
                <a:spcPts val="0"/>
              </a:spcAft>
            </a:pPr>
            <a:endParaRPr lang="en-GB" sz="1200" u="sng" dirty="0">
              <a:solidFill>
                <a:srgbClr val="00B050"/>
              </a:solidFill>
              <a:effectLst/>
              <a:latin typeface="CCW Cursive Writing 1" panose="03050602040000000000" pitchFamily="66" charset="0"/>
              <a:ea typeface="Times New Roman" panose="02020603050405020304" pitchFamily="18" charset="0"/>
            </a:endParaRPr>
          </a:p>
          <a:p>
            <a:pPr>
              <a:spcAft>
                <a:spcPts val="0"/>
              </a:spcAft>
            </a:pPr>
            <a:r>
              <a:rPr lang="en-GB" sz="1200" b="1" u="sng" dirty="0">
                <a:solidFill>
                  <a:srgbClr val="0070C0"/>
                </a:solidFill>
                <a:latin typeface="CCW Cursive Writing 1" panose="03050602040000000000" pitchFamily="66" charset="0"/>
                <a:ea typeface="Calibri" panose="020F0502020204030204" pitchFamily="34" charset="0"/>
              </a:rPr>
              <a:t>Is Someone Saying funny things to you?</a:t>
            </a:r>
            <a:endParaRPr lang="en-GB" sz="1050" u="sng" dirty="0">
              <a:solidFill>
                <a:srgbClr val="0070C0"/>
              </a:solidFill>
              <a:effectLst/>
              <a:latin typeface="CCW Cursive Writing 1" panose="03050602040000000000" pitchFamily="66" charset="0"/>
              <a:ea typeface="Times New Roman" panose="02020603050405020304" pitchFamily="18" charset="0"/>
            </a:endParaRPr>
          </a:p>
          <a:p>
            <a:pPr>
              <a:lnSpc>
                <a:spcPts val="300"/>
              </a:lnSpc>
              <a:spcAft>
                <a:spcPts val="0"/>
              </a:spcAft>
            </a:pPr>
            <a:r>
              <a:rPr lang="en-GB" sz="900" dirty="0">
                <a:solidFill>
                  <a:srgbClr val="0070C0"/>
                </a:solidFill>
                <a:effectLst/>
                <a:latin typeface="CCW Cursive Writing 1" panose="03050602040000000000" pitchFamily="66" charset="0"/>
                <a:ea typeface="Times New Roman" panose="02020603050405020304" pitchFamily="18" charset="0"/>
              </a:rPr>
              <a:t> </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R="92710">
              <a:lnSpc>
                <a:spcPct val="90000"/>
              </a:lnSpc>
              <a:spcAft>
                <a:spcPts val="0"/>
              </a:spcAft>
            </a:pPr>
            <a:r>
              <a:rPr lang="en-GB" sz="1200" dirty="0">
                <a:solidFill>
                  <a:srgbClr val="0070C0"/>
                </a:solidFill>
                <a:latin typeface="CCW Cursive Writing 1" panose="03050602040000000000" pitchFamily="66" charset="0"/>
                <a:ea typeface="Calibri" panose="020F0502020204030204" pitchFamily="34" charset="0"/>
              </a:rPr>
              <a:t>Has someone said something to you or have you heard something that you do not like or upsets you?</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a:lnSpc>
                <a:spcPts val="315"/>
              </a:lnSpc>
              <a:spcAft>
                <a:spcPts val="0"/>
              </a:spcAft>
            </a:pPr>
            <a:r>
              <a:rPr lang="en-GB" sz="900" dirty="0">
                <a:solidFill>
                  <a:srgbClr val="0070C0"/>
                </a:solidFill>
                <a:effectLst/>
                <a:latin typeface="CCW Cursive Writing 1" panose="03050602040000000000" pitchFamily="66" charset="0"/>
                <a:ea typeface="Times New Roman" panose="02020603050405020304" pitchFamily="18" charset="0"/>
              </a:rPr>
              <a:t> </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R="3810">
              <a:lnSpc>
                <a:spcPct val="90000"/>
              </a:lnSpc>
              <a:spcAft>
                <a:spcPts val="0"/>
              </a:spcAft>
            </a:pPr>
            <a:r>
              <a:rPr lang="en-GB" sz="1200" dirty="0">
                <a:solidFill>
                  <a:srgbClr val="0070C0"/>
                </a:solidFill>
                <a:latin typeface="CCW Cursive Writing 1" panose="03050602040000000000" pitchFamily="66" charset="0"/>
                <a:ea typeface="Calibri" panose="020F0502020204030204" pitchFamily="34" charset="0"/>
              </a:rPr>
              <a:t>You must tell someone at the academy so we can help you. Examples of people you can tell are:</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a:lnSpc>
                <a:spcPts val="10"/>
              </a:lnSpc>
              <a:spcAft>
                <a:spcPts val="0"/>
              </a:spcAft>
            </a:pPr>
            <a:r>
              <a:rPr lang="en-GB" sz="900" dirty="0">
                <a:solidFill>
                  <a:srgbClr val="0070C0"/>
                </a:solidFill>
                <a:effectLst/>
                <a:latin typeface="CCW Cursive Writing 1" panose="03050602040000000000" pitchFamily="66" charset="0"/>
                <a:ea typeface="Times New Roman" panose="02020603050405020304" pitchFamily="18" charset="0"/>
              </a:rPr>
              <a:t> </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r>
              <a:rPr lang="en-GB" sz="1200" dirty="0">
                <a:solidFill>
                  <a:srgbClr val="0070C0"/>
                </a:solidFill>
                <a:latin typeface="CCW Cursive Writing 1" panose="03050602040000000000" pitchFamily="66" charset="0"/>
                <a:ea typeface="Calibri" panose="020F0502020204030204" pitchFamily="34" charset="0"/>
              </a:rPr>
              <a:t>Your Teacher</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r>
              <a:rPr lang="en-GB" sz="1200" dirty="0">
                <a:solidFill>
                  <a:srgbClr val="0070C0"/>
                </a:solidFill>
                <a:latin typeface="CCW Cursive Writing 1" panose="03050602040000000000" pitchFamily="66" charset="0"/>
                <a:ea typeface="Calibri" panose="020F0502020204030204" pitchFamily="34" charset="0"/>
              </a:rPr>
              <a:t>Your Head of School</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r>
              <a:rPr lang="en-GB" sz="1200" dirty="0">
                <a:solidFill>
                  <a:srgbClr val="0070C0"/>
                </a:solidFill>
                <a:latin typeface="CCW Cursive Writing 1" panose="03050602040000000000" pitchFamily="66" charset="0"/>
                <a:ea typeface="Calibri" panose="020F0502020204030204" pitchFamily="34" charset="0"/>
              </a:rPr>
              <a:t>Your Assistant Principal</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a:lnSpc>
                <a:spcPts val="5"/>
              </a:lnSpc>
              <a:spcAft>
                <a:spcPts val="0"/>
              </a:spcAft>
            </a:pPr>
            <a:r>
              <a:rPr lang="en-GB" sz="1200" dirty="0">
                <a:solidFill>
                  <a:srgbClr val="0070C0"/>
                </a:solidFill>
                <a:latin typeface="CCW Cursive Writing 1" panose="03050602040000000000" pitchFamily="66" charset="0"/>
                <a:ea typeface="Calibri" panose="020F0502020204030204" pitchFamily="34" charset="0"/>
              </a:rPr>
              <a:t> </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r>
              <a:rPr lang="en-GB" sz="1200" dirty="0">
                <a:solidFill>
                  <a:srgbClr val="0070C0"/>
                </a:solidFill>
                <a:latin typeface="CCW Cursive Writing 1" panose="03050602040000000000" pitchFamily="66" charset="0"/>
                <a:ea typeface="Calibri" panose="020F0502020204030204" pitchFamily="34" charset="0"/>
              </a:rPr>
              <a:t>Your Teaching Assistant</a:t>
            </a:r>
            <a:endParaRPr lang="en-GB" sz="1050" dirty="0">
              <a:solidFill>
                <a:srgbClr val="0070C0"/>
              </a:solidFill>
              <a:effectLst/>
              <a:latin typeface="CCW Cursive Writing 1" panose="03050602040000000000" pitchFamily="66" charset="0"/>
              <a:ea typeface="Times New Roman" panose="02020603050405020304" pitchFamily="18" charset="0"/>
            </a:endParaRPr>
          </a:p>
          <a:p>
            <a:pPr marL="342900" lvl="0" indent="-342900">
              <a:spcAft>
                <a:spcPts val="0"/>
              </a:spcAft>
              <a:buFont typeface="Arial" panose="020B0604020202020204" pitchFamily="34" charset="0"/>
              <a:buChar char="•"/>
              <a:tabLst>
                <a:tab pos="127000" algn="l"/>
              </a:tabLst>
            </a:pPr>
            <a:r>
              <a:rPr lang="en-GB" sz="1200" dirty="0">
                <a:solidFill>
                  <a:srgbClr val="0070C0"/>
                </a:solidFill>
                <a:latin typeface="CCW Cursive Writing 1" panose="03050602040000000000" pitchFamily="66" charset="0"/>
                <a:ea typeface="Calibri" panose="020F0502020204030204" pitchFamily="34" charset="0"/>
              </a:rPr>
              <a:t>Lunch time supervisors</a:t>
            </a:r>
            <a:endParaRPr lang="en-GB" sz="1050" dirty="0">
              <a:solidFill>
                <a:srgbClr val="0070C0"/>
              </a:solidFill>
              <a:latin typeface="CCW Cursive Writing 1" panose="03050602040000000000" pitchFamily="66" charset="0"/>
              <a:ea typeface="Calibri" panose="020F0502020204030204" pitchFamily="34" charset="0"/>
            </a:endParaRPr>
          </a:p>
          <a:p>
            <a:pPr marL="342900" lvl="0" indent="-342900">
              <a:spcAft>
                <a:spcPts val="0"/>
              </a:spcAft>
              <a:buFont typeface="Arial" panose="020B0604020202020204" pitchFamily="34" charset="0"/>
              <a:buChar char="•"/>
              <a:tabLst>
                <a:tab pos="127000" algn="l"/>
              </a:tabLst>
            </a:pPr>
            <a:endParaRPr lang="en-GB" sz="200" dirty="0">
              <a:effectLst/>
              <a:latin typeface="Times New Roman" panose="02020603050405020304" pitchFamily="18" charset="0"/>
              <a:ea typeface="Times New Roman" panose="02020603050405020304" pitchFamily="18" charset="0"/>
            </a:endParaRPr>
          </a:p>
          <a:p>
            <a:pPr marR="118110" algn="ctr">
              <a:lnSpc>
                <a:spcPct val="91000"/>
              </a:lnSpc>
              <a:spcAft>
                <a:spcPts val="0"/>
              </a:spcAft>
            </a:pPr>
            <a:r>
              <a:rPr lang="en-GB" b="1" dirty="0">
                <a:solidFill>
                  <a:srgbClr val="00B050"/>
                </a:solidFill>
                <a:latin typeface="CCW Cursive Writing 1" panose="03050602040000000000" pitchFamily="66" charset="0"/>
                <a:ea typeface="Calibri" panose="020F0502020204030204" pitchFamily="34" charset="0"/>
              </a:rPr>
              <a:t>If in doubt, talk to someone. There are many staff at the academy for you to talk to and they will help support you.</a:t>
            </a:r>
            <a:endParaRPr lang="en-GB" sz="1400" dirty="0">
              <a:solidFill>
                <a:srgbClr val="00B050"/>
              </a:solidFill>
              <a:effectLst/>
              <a:latin typeface="CCW Cursive Writing 1" panose="03050602040000000000" pitchFamily="66" charset="0"/>
              <a:ea typeface="Times New Roman" panose="02020603050405020304" pitchFamily="18" charset="0"/>
            </a:endParaRPr>
          </a:p>
          <a:p>
            <a:pPr marR="499110">
              <a:lnSpc>
                <a:spcPct val="91000"/>
              </a:lnSpc>
              <a:spcAft>
                <a:spcPts val="0"/>
              </a:spcAft>
            </a:pPr>
            <a:endParaRPr lang="en-GB" sz="1200" dirty="0">
              <a:solidFill>
                <a:srgbClr val="00B050"/>
              </a:solidFill>
              <a:effectLst/>
              <a:latin typeface="CCW Cursive Writing 1" panose="03050602040000000000" pitchFamily="66" charset="0"/>
              <a:ea typeface="Times New Roman" panose="02020603050405020304" pitchFamily="18" charset="0"/>
            </a:endParaRPr>
          </a:p>
          <a:p>
            <a:pPr marR="499110">
              <a:lnSpc>
                <a:spcPct val="91000"/>
              </a:lnSpc>
              <a:spcAft>
                <a:spcPts val="0"/>
              </a:spcAft>
            </a:pPr>
            <a:endParaRPr lang="en-GB" sz="800" dirty="0">
              <a:solidFill>
                <a:srgbClr val="FF0000"/>
              </a:solidFill>
              <a:effectLst/>
              <a:latin typeface="CCW Cursive Writing 1" panose="03050602040000000000" pitchFamily="66" charset="0"/>
              <a:ea typeface="Times New Roman" panose="02020603050405020304" pitchFamily="18" charset="0"/>
            </a:endParaRPr>
          </a:p>
          <a:p>
            <a:pPr marR="3810" algn="just">
              <a:lnSpc>
                <a:spcPct val="95000"/>
              </a:lnSpc>
              <a:spcAft>
                <a:spcPts val="0"/>
              </a:spcAft>
            </a:pPr>
            <a:endParaRPr lang="en-GB" sz="1000" dirty="0">
              <a:solidFill>
                <a:srgbClr val="00B050"/>
              </a:solidFill>
              <a:effectLst/>
              <a:latin typeface="CCW Cursive Writing 1" panose="03050602040000000000" pitchFamily="66" charset="0"/>
              <a:ea typeface="Times New Roman" panose="02020603050405020304" pitchFamily="18" charset="0"/>
            </a:endParaRPr>
          </a:p>
          <a:p>
            <a:pPr marR="3810" indent="34925" algn="just">
              <a:lnSpc>
                <a:spcPct val="96000"/>
              </a:lnSpc>
              <a:spcAft>
                <a:spcPts val="0"/>
              </a:spcAft>
            </a:pPr>
            <a:endParaRPr lang="en-GB" sz="1050" dirty="0">
              <a:solidFill>
                <a:srgbClr val="FF0000"/>
              </a:solidFill>
              <a:effectLst/>
              <a:latin typeface="CCW Cursive Writing 1" panose="03050602040000000000" pitchFamily="66" charset="0"/>
              <a:ea typeface="Times New Roman" panose="02020603050405020304" pitchFamily="18" charset="0"/>
            </a:endParaRPr>
          </a:p>
        </p:txBody>
      </p:sp>
      <p:pic>
        <p:nvPicPr>
          <p:cNvPr id="4098" name="Picture 2" descr="https://encrypted-tbn0.gstatic.com/images?q=tbn:ANd9GcRVkT6Sa56frpGBIxgzkEeSC4J319yebWkXVBiIZyf2KsMK-j_3f0x8FWH3Xg&amp;s">
            <a:extLst>
              <a:ext uri="{FF2B5EF4-FFF2-40B4-BE49-F238E27FC236}">
                <a16:creationId xmlns:a16="http://schemas.microsoft.com/office/drawing/2014/main" id="{F9EDF26E-3E5C-47D6-861B-01EAACCE2E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1896" y="122094"/>
            <a:ext cx="1543050" cy="11811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0.gstatic.com/images?q=tbn:ANd9GcRVkT6Sa56frpGBIxgzkEeSC4J319yebWkXVBiIZyf2KsMK-j_3f0x8FWH3Xg&amp;s">
            <a:extLst>
              <a:ext uri="{FF2B5EF4-FFF2-40B4-BE49-F238E27FC236}">
                <a16:creationId xmlns:a16="http://schemas.microsoft.com/office/drawing/2014/main" id="{3FC49FD3-A854-40E5-881A-C3665F4D5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2579" y="122094"/>
            <a:ext cx="1543050" cy="11811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F9F0348E-4A3E-41E7-89FE-9214B39BD9CA}"/>
              </a:ext>
            </a:extLst>
          </p:cNvPr>
          <p:cNvSpPr/>
          <p:nvPr/>
        </p:nvSpPr>
        <p:spPr>
          <a:xfrm>
            <a:off x="6864808" y="6263848"/>
            <a:ext cx="4725717" cy="392159"/>
          </a:xfrm>
          <a:prstGeom prst="rect">
            <a:avLst/>
          </a:prstGeom>
        </p:spPr>
        <p:txBody>
          <a:bodyPr wrap="none">
            <a:spAutoFit/>
          </a:bodyPr>
          <a:lstStyle/>
          <a:p>
            <a:pPr algn="ctr">
              <a:lnSpc>
                <a:spcPct val="115000"/>
              </a:lnSpc>
              <a:spcAft>
                <a:spcPts val="0"/>
              </a:spcAft>
            </a:pPr>
            <a:r>
              <a:rPr lang="en-GB" b="1" dirty="0">
                <a:solidFill>
                  <a:srgbClr val="72A376"/>
                </a:solidFill>
                <a:effectLst>
                  <a:outerShdw blurRad="38100" dist="25400" dir="5400000" algn="ctr">
                    <a:srgbClr val="6E747A">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Updated by the School Council September 2021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716</Words>
  <Application>Microsoft Office PowerPoint</Application>
  <PresentationFormat>Widescreen</PresentationFormat>
  <Paragraphs>84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CCW Cursive Writing 1</vt:lpstr>
      <vt:lpstr>Symbol</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Pearson</dc:creator>
  <cp:lastModifiedBy>Lucy Carlisle</cp:lastModifiedBy>
  <cp:revision>12</cp:revision>
  <cp:lastPrinted>2021-09-13T11:56:41Z</cp:lastPrinted>
  <dcterms:created xsi:type="dcterms:W3CDTF">2020-09-22T15:51:01Z</dcterms:created>
  <dcterms:modified xsi:type="dcterms:W3CDTF">2022-02-22T12:23:24Z</dcterms:modified>
</cp:coreProperties>
</file>