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9"/>
  </p:notesMasterIdLst>
  <p:sldIdLst>
    <p:sldId id="286" r:id="rId2"/>
    <p:sldId id="285" r:id="rId3"/>
    <p:sldId id="259" r:id="rId4"/>
    <p:sldId id="260"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91" r:id="rId25"/>
    <p:sldId id="283" r:id="rId26"/>
    <p:sldId id="288" r:id="rId27"/>
    <p:sldId id="290" r:id="rId28"/>
  </p:sldIdLst>
  <p:sldSz cx="9144000" cy="5143500" type="screen16x9"/>
  <p:notesSz cx="6858000" cy="9144000"/>
  <p:embeddedFontLst>
    <p:embeddedFont>
      <p:font typeface="Cambria Math" panose="02040503050406030204" pitchFamily="18"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30DC2-5B10-0CF3-51BA-EB10AA80D09C}" v="3" dt="2024-09-05T14:03:31.131"/>
    <p1510:client id="{C18AB921-9CAA-F054-40E3-B81D743A816C}" v="23" dt="2024-09-05T07:11:22.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92" d="100"/>
          <a:sy n="92" d="100"/>
        </p:scale>
        <p:origin x="11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F6ACC-9EB3-453E-9E96-DBBFC96A888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0AF729D-6CA8-4124-AC29-FB4A6E29EEB5}">
      <dgm:prSet/>
      <dgm:spPr/>
      <dgm:t>
        <a:bodyPr/>
        <a:lstStyle/>
        <a:p>
          <a:r>
            <a:rPr lang="en-GB" b="0" dirty="0"/>
            <a:t>Statutory tests will be administered in the following subjects:</a:t>
          </a:r>
          <a:endParaRPr lang="en-US" dirty="0"/>
        </a:p>
      </dgm:t>
    </dgm:pt>
    <dgm:pt modelId="{48CC6DBA-2E6A-4A56-BFF6-6A9C9CA10E55}" type="parTrans" cxnId="{82B47199-F782-43E3-AA4E-ED44E5D23235}">
      <dgm:prSet/>
      <dgm:spPr/>
      <dgm:t>
        <a:bodyPr/>
        <a:lstStyle/>
        <a:p>
          <a:endParaRPr lang="en-US"/>
        </a:p>
      </dgm:t>
    </dgm:pt>
    <dgm:pt modelId="{D54CFDF0-7C18-4EAA-B570-A5324EE20A43}" type="sibTrans" cxnId="{82B47199-F782-43E3-AA4E-ED44E5D23235}">
      <dgm:prSet/>
      <dgm:spPr/>
      <dgm:t>
        <a:bodyPr/>
        <a:lstStyle/>
        <a:p>
          <a:endParaRPr lang="en-US"/>
        </a:p>
      </dgm:t>
    </dgm:pt>
    <dgm:pt modelId="{6C326F89-488F-4A56-9B3A-1128468CA5FF}">
      <dgm:prSet/>
      <dgm:spPr/>
      <dgm:t>
        <a:bodyPr/>
        <a:lstStyle/>
        <a:p>
          <a:pPr rtl="0"/>
          <a:r>
            <a:rPr lang="en-GB" b="0" dirty="0">
              <a:solidFill>
                <a:srgbClr val="242424"/>
              </a:solidFill>
              <a:latin typeface="Calibri"/>
              <a:cs typeface="Calibri"/>
            </a:rPr>
            <a:t>English Grammar, Punctuation and Spelling Paper 1</a:t>
          </a:r>
          <a:r>
            <a:rPr lang="en-GB" dirty="0">
              <a:solidFill>
                <a:srgbClr val="242424"/>
              </a:solidFill>
              <a:latin typeface="Calibri"/>
              <a:cs typeface="Calibri"/>
            </a:rPr>
            <a:t>: Questions </a:t>
          </a:r>
          <a:endParaRPr lang="en-US" dirty="0">
            <a:latin typeface="Calibri Light" panose="020F0302020204030204"/>
            <a:cs typeface="Calibri Light" panose="020F0302020204030204"/>
          </a:endParaRPr>
        </a:p>
      </dgm:t>
    </dgm:pt>
    <dgm:pt modelId="{F651B368-6E8C-4CC6-82B0-D2BDC450CC92}" type="parTrans" cxnId="{83741A73-E1A2-4C27-88DC-98E4FF94CD83}">
      <dgm:prSet/>
      <dgm:spPr/>
      <dgm:t>
        <a:bodyPr/>
        <a:lstStyle/>
        <a:p>
          <a:endParaRPr lang="en-US"/>
        </a:p>
      </dgm:t>
    </dgm:pt>
    <dgm:pt modelId="{977F4E90-52BF-431A-AC80-DCB545BDA416}" type="sibTrans" cxnId="{83741A73-E1A2-4C27-88DC-98E4FF94CD83}">
      <dgm:prSet/>
      <dgm:spPr/>
      <dgm:t>
        <a:bodyPr/>
        <a:lstStyle/>
        <a:p>
          <a:endParaRPr lang="en-US"/>
        </a:p>
      </dgm:t>
    </dgm:pt>
    <dgm:pt modelId="{A5440BF7-F6F4-4989-83FD-86A5EF44EB93}">
      <dgm:prSet/>
      <dgm:spPr/>
      <dgm:t>
        <a:bodyPr/>
        <a:lstStyle/>
        <a:p>
          <a:r>
            <a:rPr lang="en-GB" b="0" dirty="0"/>
            <a:t>English Reading Paper 2</a:t>
          </a:r>
          <a:endParaRPr lang="en-US" dirty="0"/>
        </a:p>
      </dgm:t>
    </dgm:pt>
    <dgm:pt modelId="{38599B4F-3507-4064-939B-3ED166C85473}" type="parTrans" cxnId="{2A0AD31D-B2CD-4F4B-9A53-6938630C3192}">
      <dgm:prSet/>
      <dgm:spPr/>
      <dgm:t>
        <a:bodyPr/>
        <a:lstStyle/>
        <a:p>
          <a:endParaRPr lang="en-US"/>
        </a:p>
      </dgm:t>
    </dgm:pt>
    <dgm:pt modelId="{4E5DB6C4-3B97-484E-B7C4-1FD675D154DD}" type="sibTrans" cxnId="{2A0AD31D-B2CD-4F4B-9A53-6938630C3192}">
      <dgm:prSet/>
      <dgm:spPr/>
      <dgm:t>
        <a:bodyPr/>
        <a:lstStyle/>
        <a:p>
          <a:endParaRPr lang="en-US"/>
        </a:p>
      </dgm:t>
    </dgm:pt>
    <dgm:pt modelId="{B38073C4-90EE-4300-9E94-A9E8D6771835}">
      <dgm:prSet/>
      <dgm:spPr/>
      <dgm:t>
        <a:bodyPr/>
        <a:lstStyle/>
        <a:p>
          <a:r>
            <a:rPr lang="en-GB" b="0" dirty="0"/>
            <a:t>Mathematics Paper 1: arithmetic</a:t>
          </a:r>
          <a:endParaRPr lang="en-US" dirty="0"/>
        </a:p>
      </dgm:t>
    </dgm:pt>
    <dgm:pt modelId="{D51CEFCF-F89A-4618-B81A-78A11E637A5E}" type="parTrans" cxnId="{559BDA6D-A7B7-4205-B8AE-4CF82B4FCC71}">
      <dgm:prSet/>
      <dgm:spPr/>
      <dgm:t>
        <a:bodyPr/>
        <a:lstStyle/>
        <a:p>
          <a:endParaRPr lang="en-US"/>
        </a:p>
      </dgm:t>
    </dgm:pt>
    <dgm:pt modelId="{1E6F4ED1-5083-4E85-90CD-E76D9EE2950D}" type="sibTrans" cxnId="{559BDA6D-A7B7-4205-B8AE-4CF82B4FCC71}">
      <dgm:prSet/>
      <dgm:spPr/>
      <dgm:t>
        <a:bodyPr/>
        <a:lstStyle/>
        <a:p>
          <a:endParaRPr lang="en-US"/>
        </a:p>
      </dgm:t>
    </dgm:pt>
    <dgm:pt modelId="{ED7741E7-B812-4A36-9808-97C4578C30DB}">
      <dgm:prSet/>
      <dgm:spPr/>
      <dgm:t>
        <a:bodyPr/>
        <a:lstStyle/>
        <a:p>
          <a:r>
            <a:rPr lang="en-GB" b="0" dirty="0"/>
            <a:t>Mathematics Paper 2: reasoning</a:t>
          </a:r>
          <a:endParaRPr lang="en-US" dirty="0"/>
        </a:p>
      </dgm:t>
    </dgm:pt>
    <dgm:pt modelId="{2EDD264E-3E5D-4A02-B3D8-D1A8FAE3218F}" type="parTrans" cxnId="{BEBCF816-0ACC-4147-95FF-6ECFF47BDBE9}">
      <dgm:prSet/>
      <dgm:spPr/>
      <dgm:t>
        <a:bodyPr/>
        <a:lstStyle/>
        <a:p>
          <a:endParaRPr lang="en-US"/>
        </a:p>
      </dgm:t>
    </dgm:pt>
    <dgm:pt modelId="{73BFAFD2-1251-400E-95C2-7B185FE2F8BD}" type="sibTrans" cxnId="{BEBCF816-0ACC-4147-95FF-6ECFF47BDBE9}">
      <dgm:prSet/>
      <dgm:spPr/>
      <dgm:t>
        <a:bodyPr/>
        <a:lstStyle/>
        <a:p>
          <a:endParaRPr lang="en-US"/>
        </a:p>
      </dgm:t>
    </dgm:pt>
    <dgm:pt modelId="{389AB26F-3E7A-48EC-BDA8-E43908926C1F}">
      <dgm:prSet/>
      <dgm:spPr/>
      <dgm:t>
        <a:bodyPr/>
        <a:lstStyle/>
        <a:p>
          <a:r>
            <a:rPr lang="en-GB" b="0" dirty="0"/>
            <a:t>Mathematics Paper 3: reasoning</a:t>
          </a:r>
          <a:endParaRPr lang="en-US" dirty="0"/>
        </a:p>
      </dgm:t>
    </dgm:pt>
    <dgm:pt modelId="{FA3DBCF7-982C-4636-87BF-F6A60BC4DE67}" type="parTrans" cxnId="{B88841E0-B3EB-441B-9FA7-4EB501394EB7}">
      <dgm:prSet/>
      <dgm:spPr/>
      <dgm:t>
        <a:bodyPr/>
        <a:lstStyle/>
        <a:p>
          <a:endParaRPr lang="en-US"/>
        </a:p>
      </dgm:t>
    </dgm:pt>
    <dgm:pt modelId="{73422722-7ACA-4992-BFFE-F10618009E7A}" type="sibTrans" cxnId="{B88841E0-B3EB-441B-9FA7-4EB501394EB7}">
      <dgm:prSet/>
      <dgm:spPr/>
      <dgm:t>
        <a:bodyPr/>
        <a:lstStyle/>
        <a:p>
          <a:endParaRPr lang="en-US"/>
        </a:p>
      </dgm:t>
    </dgm:pt>
    <dgm:pt modelId="{9D9F8DCC-60D4-4233-B24B-764923A8267F}">
      <dgm:prSet phldr="0"/>
      <dgm:spPr/>
      <dgm:t>
        <a:bodyPr/>
        <a:lstStyle/>
        <a:p>
          <a:r>
            <a:rPr lang="en-GB" dirty="0">
              <a:solidFill>
                <a:srgbClr val="242424"/>
              </a:solidFill>
              <a:latin typeface="Calibri"/>
              <a:cs typeface="Calibri"/>
            </a:rPr>
            <a:t>English Grammar, Punctuation and Spelling Paper 2: Spelling</a:t>
          </a:r>
          <a:endParaRPr lang="en-US" dirty="0"/>
        </a:p>
      </dgm:t>
    </dgm:pt>
    <dgm:pt modelId="{B3CB0B05-4B3A-422B-A4E5-28DC0565C26F}" type="parTrans" cxnId="{D181FC53-E837-4516-98C1-3736E949C59C}">
      <dgm:prSet/>
      <dgm:spPr/>
    </dgm:pt>
    <dgm:pt modelId="{9B0C29AE-67D7-40C6-A4AD-D310080523F3}" type="sibTrans" cxnId="{D181FC53-E837-4516-98C1-3736E949C59C}">
      <dgm:prSet/>
      <dgm:spPr/>
    </dgm:pt>
    <dgm:pt modelId="{61F88460-4958-4970-A5BA-F2867934161F}" type="pres">
      <dgm:prSet presAssocID="{9DFF6ACC-9EB3-453E-9E96-DBBFC96A8881}" presName="vert0" presStyleCnt="0">
        <dgm:presLayoutVars>
          <dgm:dir/>
          <dgm:animOne val="branch"/>
          <dgm:animLvl val="lvl"/>
        </dgm:presLayoutVars>
      </dgm:prSet>
      <dgm:spPr/>
    </dgm:pt>
    <dgm:pt modelId="{37875D7C-40CD-4997-ABF2-C837139606B3}" type="pres">
      <dgm:prSet presAssocID="{00AF729D-6CA8-4124-AC29-FB4A6E29EEB5}" presName="thickLine" presStyleLbl="alignNode1" presStyleIdx="0" presStyleCnt="7"/>
      <dgm:spPr/>
    </dgm:pt>
    <dgm:pt modelId="{71D6310E-F524-4EC5-9DBD-B3C088650C8A}" type="pres">
      <dgm:prSet presAssocID="{00AF729D-6CA8-4124-AC29-FB4A6E29EEB5}" presName="horz1" presStyleCnt="0"/>
      <dgm:spPr/>
    </dgm:pt>
    <dgm:pt modelId="{E6BA734A-1144-43F3-9AAC-202D3AE3C728}" type="pres">
      <dgm:prSet presAssocID="{00AF729D-6CA8-4124-AC29-FB4A6E29EEB5}" presName="tx1" presStyleLbl="revTx" presStyleIdx="0" presStyleCnt="7"/>
      <dgm:spPr/>
    </dgm:pt>
    <dgm:pt modelId="{201F865F-EFBE-48A5-8F24-B02BFC75BF07}" type="pres">
      <dgm:prSet presAssocID="{00AF729D-6CA8-4124-AC29-FB4A6E29EEB5}" presName="vert1" presStyleCnt="0"/>
      <dgm:spPr/>
    </dgm:pt>
    <dgm:pt modelId="{72B4B96C-6BEE-4CB6-BCE6-140B2039FB9F}" type="pres">
      <dgm:prSet presAssocID="{6C326F89-488F-4A56-9B3A-1128468CA5FF}" presName="thickLine" presStyleLbl="alignNode1" presStyleIdx="1" presStyleCnt="7"/>
      <dgm:spPr/>
    </dgm:pt>
    <dgm:pt modelId="{977B43BD-05A7-49EC-B0F6-95970BFDF279}" type="pres">
      <dgm:prSet presAssocID="{6C326F89-488F-4A56-9B3A-1128468CA5FF}" presName="horz1" presStyleCnt="0"/>
      <dgm:spPr/>
    </dgm:pt>
    <dgm:pt modelId="{93DDA1F5-508C-4D0A-A46C-1F607DA587E7}" type="pres">
      <dgm:prSet presAssocID="{6C326F89-488F-4A56-9B3A-1128468CA5FF}" presName="tx1" presStyleLbl="revTx" presStyleIdx="1" presStyleCnt="7"/>
      <dgm:spPr/>
    </dgm:pt>
    <dgm:pt modelId="{F4D1450B-32AD-4B1E-98DA-70D63D22D2FF}" type="pres">
      <dgm:prSet presAssocID="{6C326F89-488F-4A56-9B3A-1128468CA5FF}" presName="vert1" presStyleCnt="0"/>
      <dgm:spPr/>
    </dgm:pt>
    <dgm:pt modelId="{0F629129-5EF1-4E3B-AFD1-39448ED45045}" type="pres">
      <dgm:prSet presAssocID="{9D9F8DCC-60D4-4233-B24B-764923A8267F}" presName="thickLine" presStyleLbl="alignNode1" presStyleIdx="2" presStyleCnt="7"/>
      <dgm:spPr/>
    </dgm:pt>
    <dgm:pt modelId="{F8F63063-6429-4015-A634-D0563E3CD757}" type="pres">
      <dgm:prSet presAssocID="{9D9F8DCC-60D4-4233-B24B-764923A8267F}" presName="horz1" presStyleCnt="0"/>
      <dgm:spPr/>
    </dgm:pt>
    <dgm:pt modelId="{1779E394-4299-4792-AC64-9EF9FB2ECD38}" type="pres">
      <dgm:prSet presAssocID="{9D9F8DCC-60D4-4233-B24B-764923A8267F}" presName="tx1" presStyleLbl="revTx" presStyleIdx="2" presStyleCnt="7"/>
      <dgm:spPr/>
    </dgm:pt>
    <dgm:pt modelId="{D04CA877-AA35-475D-99E2-9EDBF52D4EE5}" type="pres">
      <dgm:prSet presAssocID="{9D9F8DCC-60D4-4233-B24B-764923A8267F}" presName="vert1" presStyleCnt="0"/>
      <dgm:spPr/>
    </dgm:pt>
    <dgm:pt modelId="{4BDD77CD-40E3-4317-8277-8AAEAF7CF6B5}" type="pres">
      <dgm:prSet presAssocID="{A5440BF7-F6F4-4989-83FD-86A5EF44EB93}" presName="thickLine" presStyleLbl="alignNode1" presStyleIdx="3" presStyleCnt="7"/>
      <dgm:spPr/>
    </dgm:pt>
    <dgm:pt modelId="{15BDD8B5-BBD9-4517-9EB2-4E4068E26BCD}" type="pres">
      <dgm:prSet presAssocID="{A5440BF7-F6F4-4989-83FD-86A5EF44EB93}" presName="horz1" presStyleCnt="0"/>
      <dgm:spPr/>
    </dgm:pt>
    <dgm:pt modelId="{67A9BCAA-451F-4FED-A5ED-EFDDD2CC17B6}" type="pres">
      <dgm:prSet presAssocID="{A5440BF7-F6F4-4989-83FD-86A5EF44EB93}" presName="tx1" presStyleLbl="revTx" presStyleIdx="3" presStyleCnt="7"/>
      <dgm:spPr/>
    </dgm:pt>
    <dgm:pt modelId="{09CCD816-52ED-45B3-B1B2-5E9088FFECF5}" type="pres">
      <dgm:prSet presAssocID="{A5440BF7-F6F4-4989-83FD-86A5EF44EB93}" presName="vert1" presStyleCnt="0"/>
      <dgm:spPr/>
    </dgm:pt>
    <dgm:pt modelId="{C7E1806D-3A31-4A74-92F8-BFD8437BD84C}" type="pres">
      <dgm:prSet presAssocID="{B38073C4-90EE-4300-9E94-A9E8D6771835}" presName="thickLine" presStyleLbl="alignNode1" presStyleIdx="4" presStyleCnt="7"/>
      <dgm:spPr/>
    </dgm:pt>
    <dgm:pt modelId="{A97C163F-0F08-438E-A39E-F7F6575152C8}" type="pres">
      <dgm:prSet presAssocID="{B38073C4-90EE-4300-9E94-A9E8D6771835}" presName="horz1" presStyleCnt="0"/>
      <dgm:spPr/>
    </dgm:pt>
    <dgm:pt modelId="{92D0F42E-459B-41A2-A1FD-C9811FE4AD71}" type="pres">
      <dgm:prSet presAssocID="{B38073C4-90EE-4300-9E94-A9E8D6771835}" presName="tx1" presStyleLbl="revTx" presStyleIdx="4" presStyleCnt="7"/>
      <dgm:spPr/>
    </dgm:pt>
    <dgm:pt modelId="{D2CD3384-447F-40CF-B1D6-50409A2DDCDF}" type="pres">
      <dgm:prSet presAssocID="{B38073C4-90EE-4300-9E94-A9E8D6771835}" presName="vert1" presStyleCnt="0"/>
      <dgm:spPr/>
    </dgm:pt>
    <dgm:pt modelId="{2DE1D2A7-679E-4CAB-AA5A-772210411571}" type="pres">
      <dgm:prSet presAssocID="{ED7741E7-B812-4A36-9808-97C4578C30DB}" presName="thickLine" presStyleLbl="alignNode1" presStyleIdx="5" presStyleCnt="7"/>
      <dgm:spPr/>
    </dgm:pt>
    <dgm:pt modelId="{E0DFD99D-FB0E-4BE7-85BD-521787473421}" type="pres">
      <dgm:prSet presAssocID="{ED7741E7-B812-4A36-9808-97C4578C30DB}" presName="horz1" presStyleCnt="0"/>
      <dgm:spPr/>
    </dgm:pt>
    <dgm:pt modelId="{84004D0D-B23B-44AA-B6B5-D1FBD20EA9C9}" type="pres">
      <dgm:prSet presAssocID="{ED7741E7-B812-4A36-9808-97C4578C30DB}" presName="tx1" presStyleLbl="revTx" presStyleIdx="5" presStyleCnt="7"/>
      <dgm:spPr/>
    </dgm:pt>
    <dgm:pt modelId="{879E3280-2350-4B40-8B62-2761CB0E74E9}" type="pres">
      <dgm:prSet presAssocID="{ED7741E7-B812-4A36-9808-97C4578C30DB}" presName="vert1" presStyleCnt="0"/>
      <dgm:spPr/>
    </dgm:pt>
    <dgm:pt modelId="{2EEFB47A-511E-4B0B-9C46-B0B053C5050F}" type="pres">
      <dgm:prSet presAssocID="{389AB26F-3E7A-48EC-BDA8-E43908926C1F}" presName="thickLine" presStyleLbl="alignNode1" presStyleIdx="6" presStyleCnt="7"/>
      <dgm:spPr/>
    </dgm:pt>
    <dgm:pt modelId="{0EBAB9DE-7651-492E-AFFA-D2F823E5DFA9}" type="pres">
      <dgm:prSet presAssocID="{389AB26F-3E7A-48EC-BDA8-E43908926C1F}" presName="horz1" presStyleCnt="0"/>
      <dgm:spPr/>
    </dgm:pt>
    <dgm:pt modelId="{FA20EC0A-19DC-49DE-B0A3-EBE4F222116E}" type="pres">
      <dgm:prSet presAssocID="{389AB26F-3E7A-48EC-BDA8-E43908926C1F}" presName="tx1" presStyleLbl="revTx" presStyleIdx="6" presStyleCnt="7"/>
      <dgm:spPr/>
    </dgm:pt>
    <dgm:pt modelId="{00F24F4D-FC7A-45B8-87B5-31317D3B5E12}" type="pres">
      <dgm:prSet presAssocID="{389AB26F-3E7A-48EC-BDA8-E43908926C1F}" presName="vert1" presStyleCnt="0"/>
      <dgm:spPr/>
    </dgm:pt>
  </dgm:ptLst>
  <dgm:cxnLst>
    <dgm:cxn modelId="{2CC2040C-8DE9-4849-B670-65E903276ACE}" type="presOf" srcId="{A5440BF7-F6F4-4989-83FD-86A5EF44EB93}" destId="{67A9BCAA-451F-4FED-A5ED-EFDDD2CC17B6}" srcOrd="0" destOrd="0" presId="urn:microsoft.com/office/officeart/2008/layout/LinedList"/>
    <dgm:cxn modelId="{A7C95F0E-6E28-420C-BF6C-276962F90401}" type="presOf" srcId="{B38073C4-90EE-4300-9E94-A9E8D6771835}" destId="{92D0F42E-459B-41A2-A1FD-C9811FE4AD71}" srcOrd="0" destOrd="0" presId="urn:microsoft.com/office/officeart/2008/layout/LinedList"/>
    <dgm:cxn modelId="{BEBCF816-0ACC-4147-95FF-6ECFF47BDBE9}" srcId="{9DFF6ACC-9EB3-453E-9E96-DBBFC96A8881}" destId="{ED7741E7-B812-4A36-9808-97C4578C30DB}" srcOrd="5" destOrd="0" parTransId="{2EDD264E-3E5D-4A02-B3D8-D1A8FAE3218F}" sibTransId="{73BFAFD2-1251-400E-95C2-7B185FE2F8BD}"/>
    <dgm:cxn modelId="{2A0AD31D-B2CD-4F4B-9A53-6938630C3192}" srcId="{9DFF6ACC-9EB3-453E-9E96-DBBFC96A8881}" destId="{A5440BF7-F6F4-4989-83FD-86A5EF44EB93}" srcOrd="3" destOrd="0" parTransId="{38599B4F-3507-4064-939B-3ED166C85473}" sibTransId="{4E5DB6C4-3B97-484E-B7C4-1FD675D154DD}"/>
    <dgm:cxn modelId="{1CEA2528-8CAE-41F1-A921-C23737CEB4E4}" type="presOf" srcId="{ED7741E7-B812-4A36-9808-97C4578C30DB}" destId="{84004D0D-B23B-44AA-B6B5-D1FBD20EA9C9}" srcOrd="0" destOrd="0" presId="urn:microsoft.com/office/officeart/2008/layout/LinedList"/>
    <dgm:cxn modelId="{B1C2C048-17BD-4C62-BB68-E17FFD66BEB8}" type="presOf" srcId="{00AF729D-6CA8-4124-AC29-FB4A6E29EEB5}" destId="{E6BA734A-1144-43F3-9AAC-202D3AE3C728}" srcOrd="0" destOrd="0" presId="urn:microsoft.com/office/officeart/2008/layout/LinedList"/>
    <dgm:cxn modelId="{749AC049-F2B4-4EFC-8C77-EF99B384585E}" type="presOf" srcId="{6C326F89-488F-4A56-9B3A-1128468CA5FF}" destId="{93DDA1F5-508C-4D0A-A46C-1F607DA587E7}" srcOrd="0" destOrd="0" presId="urn:microsoft.com/office/officeart/2008/layout/LinedList"/>
    <dgm:cxn modelId="{559BDA6D-A7B7-4205-B8AE-4CF82B4FCC71}" srcId="{9DFF6ACC-9EB3-453E-9E96-DBBFC96A8881}" destId="{B38073C4-90EE-4300-9E94-A9E8D6771835}" srcOrd="4" destOrd="0" parTransId="{D51CEFCF-F89A-4618-B81A-78A11E637A5E}" sibTransId="{1E6F4ED1-5083-4E85-90CD-E76D9EE2950D}"/>
    <dgm:cxn modelId="{83741A73-E1A2-4C27-88DC-98E4FF94CD83}" srcId="{9DFF6ACC-9EB3-453E-9E96-DBBFC96A8881}" destId="{6C326F89-488F-4A56-9B3A-1128468CA5FF}" srcOrd="1" destOrd="0" parTransId="{F651B368-6E8C-4CC6-82B0-D2BDC450CC92}" sibTransId="{977F4E90-52BF-431A-AC80-DCB545BDA416}"/>
    <dgm:cxn modelId="{D181FC53-E837-4516-98C1-3736E949C59C}" srcId="{9DFF6ACC-9EB3-453E-9E96-DBBFC96A8881}" destId="{9D9F8DCC-60D4-4233-B24B-764923A8267F}" srcOrd="2" destOrd="0" parTransId="{B3CB0B05-4B3A-422B-A4E5-28DC0565C26F}" sibTransId="{9B0C29AE-67D7-40C6-A4AD-D310080523F3}"/>
    <dgm:cxn modelId="{05DBCC55-E2EE-4444-B3FE-741DC6AE2B30}" type="presOf" srcId="{389AB26F-3E7A-48EC-BDA8-E43908926C1F}" destId="{FA20EC0A-19DC-49DE-B0A3-EBE4F222116E}" srcOrd="0" destOrd="0" presId="urn:microsoft.com/office/officeart/2008/layout/LinedList"/>
    <dgm:cxn modelId="{71DA4797-54B4-4562-96E7-3068237214CC}" type="presOf" srcId="{9DFF6ACC-9EB3-453E-9E96-DBBFC96A8881}" destId="{61F88460-4958-4970-A5BA-F2867934161F}" srcOrd="0" destOrd="0" presId="urn:microsoft.com/office/officeart/2008/layout/LinedList"/>
    <dgm:cxn modelId="{82B47199-F782-43E3-AA4E-ED44E5D23235}" srcId="{9DFF6ACC-9EB3-453E-9E96-DBBFC96A8881}" destId="{00AF729D-6CA8-4124-AC29-FB4A6E29EEB5}" srcOrd="0" destOrd="0" parTransId="{48CC6DBA-2E6A-4A56-BFF6-6A9C9CA10E55}" sibTransId="{D54CFDF0-7C18-4EAA-B570-A5324EE20A43}"/>
    <dgm:cxn modelId="{B88841E0-B3EB-441B-9FA7-4EB501394EB7}" srcId="{9DFF6ACC-9EB3-453E-9E96-DBBFC96A8881}" destId="{389AB26F-3E7A-48EC-BDA8-E43908926C1F}" srcOrd="6" destOrd="0" parTransId="{FA3DBCF7-982C-4636-87BF-F6A60BC4DE67}" sibTransId="{73422722-7ACA-4992-BFFE-F10618009E7A}"/>
    <dgm:cxn modelId="{C234BAEC-565B-499C-8A1A-4D8F0573D2DA}" type="presOf" srcId="{9D9F8DCC-60D4-4233-B24B-764923A8267F}" destId="{1779E394-4299-4792-AC64-9EF9FB2ECD38}" srcOrd="0" destOrd="0" presId="urn:microsoft.com/office/officeart/2008/layout/LinedList"/>
    <dgm:cxn modelId="{DCF0412F-2006-495B-B4A6-C5C317F3A1DF}" type="presParOf" srcId="{61F88460-4958-4970-A5BA-F2867934161F}" destId="{37875D7C-40CD-4997-ABF2-C837139606B3}" srcOrd="0" destOrd="0" presId="urn:microsoft.com/office/officeart/2008/layout/LinedList"/>
    <dgm:cxn modelId="{9C3B17B0-BD82-49F8-A8DB-DDFD838B46B2}" type="presParOf" srcId="{61F88460-4958-4970-A5BA-F2867934161F}" destId="{71D6310E-F524-4EC5-9DBD-B3C088650C8A}" srcOrd="1" destOrd="0" presId="urn:microsoft.com/office/officeart/2008/layout/LinedList"/>
    <dgm:cxn modelId="{5CF6C5DC-0AE4-401D-A265-A06350E59A99}" type="presParOf" srcId="{71D6310E-F524-4EC5-9DBD-B3C088650C8A}" destId="{E6BA734A-1144-43F3-9AAC-202D3AE3C728}" srcOrd="0" destOrd="0" presId="urn:microsoft.com/office/officeart/2008/layout/LinedList"/>
    <dgm:cxn modelId="{6C55CA55-EC0B-4E40-A4E0-9DF51C6336A9}" type="presParOf" srcId="{71D6310E-F524-4EC5-9DBD-B3C088650C8A}" destId="{201F865F-EFBE-48A5-8F24-B02BFC75BF07}" srcOrd="1" destOrd="0" presId="urn:microsoft.com/office/officeart/2008/layout/LinedList"/>
    <dgm:cxn modelId="{58133770-DC0C-4D15-96A8-AA3568ECFB32}" type="presParOf" srcId="{61F88460-4958-4970-A5BA-F2867934161F}" destId="{72B4B96C-6BEE-4CB6-BCE6-140B2039FB9F}" srcOrd="2" destOrd="0" presId="urn:microsoft.com/office/officeart/2008/layout/LinedList"/>
    <dgm:cxn modelId="{3DCBD332-C187-4B1C-96FF-A3597B3D4A9C}" type="presParOf" srcId="{61F88460-4958-4970-A5BA-F2867934161F}" destId="{977B43BD-05A7-49EC-B0F6-95970BFDF279}" srcOrd="3" destOrd="0" presId="urn:microsoft.com/office/officeart/2008/layout/LinedList"/>
    <dgm:cxn modelId="{D069C88E-0EA6-45B0-BB38-88ACC88A466F}" type="presParOf" srcId="{977B43BD-05A7-49EC-B0F6-95970BFDF279}" destId="{93DDA1F5-508C-4D0A-A46C-1F607DA587E7}" srcOrd="0" destOrd="0" presId="urn:microsoft.com/office/officeart/2008/layout/LinedList"/>
    <dgm:cxn modelId="{8A23AEB3-2797-406F-BDB6-F18160CE512F}" type="presParOf" srcId="{977B43BD-05A7-49EC-B0F6-95970BFDF279}" destId="{F4D1450B-32AD-4B1E-98DA-70D63D22D2FF}" srcOrd="1" destOrd="0" presId="urn:microsoft.com/office/officeart/2008/layout/LinedList"/>
    <dgm:cxn modelId="{2D0F0F4E-F12F-43A8-8290-D91D3B816474}" type="presParOf" srcId="{61F88460-4958-4970-A5BA-F2867934161F}" destId="{0F629129-5EF1-4E3B-AFD1-39448ED45045}" srcOrd="4" destOrd="0" presId="urn:microsoft.com/office/officeart/2008/layout/LinedList"/>
    <dgm:cxn modelId="{9EEE8486-D398-49F9-A76A-EFDB85C2D122}" type="presParOf" srcId="{61F88460-4958-4970-A5BA-F2867934161F}" destId="{F8F63063-6429-4015-A634-D0563E3CD757}" srcOrd="5" destOrd="0" presId="urn:microsoft.com/office/officeart/2008/layout/LinedList"/>
    <dgm:cxn modelId="{2E54408D-AB51-4360-AA43-845EA43A8B62}" type="presParOf" srcId="{F8F63063-6429-4015-A634-D0563E3CD757}" destId="{1779E394-4299-4792-AC64-9EF9FB2ECD38}" srcOrd="0" destOrd="0" presId="urn:microsoft.com/office/officeart/2008/layout/LinedList"/>
    <dgm:cxn modelId="{05851746-E89D-4FBA-BE42-61C64CC4798A}" type="presParOf" srcId="{F8F63063-6429-4015-A634-D0563E3CD757}" destId="{D04CA877-AA35-475D-99E2-9EDBF52D4EE5}" srcOrd="1" destOrd="0" presId="urn:microsoft.com/office/officeart/2008/layout/LinedList"/>
    <dgm:cxn modelId="{DAC1520A-DB56-4761-A656-294A370E436A}" type="presParOf" srcId="{61F88460-4958-4970-A5BA-F2867934161F}" destId="{4BDD77CD-40E3-4317-8277-8AAEAF7CF6B5}" srcOrd="6" destOrd="0" presId="urn:microsoft.com/office/officeart/2008/layout/LinedList"/>
    <dgm:cxn modelId="{7BEF5A2D-148F-43FD-BD33-2722F5438A2A}" type="presParOf" srcId="{61F88460-4958-4970-A5BA-F2867934161F}" destId="{15BDD8B5-BBD9-4517-9EB2-4E4068E26BCD}" srcOrd="7" destOrd="0" presId="urn:microsoft.com/office/officeart/2008/layout/LinedList"/>
    <dgm:cxn modelId="{92D16890-D552-4F9B-87CD-4B2D00A3AFF8}" type="presParOf" srcId="{15BDD8B5-BBD9-4517-9EB2-4E4068E26BCD}" destId="{67A9BCAA-451F-4FED-A5ED-EFDDD2CC17B6}" srcOrd="0" destOrd="0" presId="urn:microsoft.com/office/officeart/2008/layout/LinedList"/>
    <dgm:cxn modelId="{F098A17F-E30B-4DBD-9279-142CE46516B1}" type="presParOf" srcId="{15BDD8B5-BBD9-4517-9EB2-4E4068E26BCD}" destId="{09CCD816-52ED-45B3-B1B2-5E9088FFECF5}" srcOrd="1" destOrd="0" presId="urn:microsoft.com/office/officeart/2008/layout/LinedList"/>
    <dgm:cxn modelId="{AB69C197-49D0-4861-9719-72852BBC3E1E}" type="presParOf" srcId="{61F88460-4958-4970-A5BA-F2867934161F}" destId="{C7E1806D-3A31-4A74-92F8-BFD8437BD84C}" srcOrd="8" destOrd="0" presId="urn:microsoft.com/office/officeart/2008/layout/LinedList"/>
    <dgm:cxn modelId="{8E005AD3-BDA0-43E2-BD10-E86A073102FD}" type="presParOf" srcId="{61F88460-4958-4970-A5BA-F2867934161F}" destId="{A97C163F-0F08-438E-A39E-F7F6575152C8}" srcOrd="9" destOrd="0" presId="urn:microsoft.com/office/officeart/2008/layout/LinedList"/>
    <dgm:cxn modelId="{2E19B148-C569-4DFF-A83B-098B8805EBA9}" type="presParOf" srcId="{A97C163F-0F08-438E-A39E-F7F6575152C8}" destId="{92D0F42E-459B-41A2-A1FD-C9811FE4AD71}" srcOrd="0" destOrd="0" presId="urn:microsoft.com/office/officeart/2008/layout/LinedList"/>
    <dgm:cxn modelId="{61561039-D5B2-4BF1-AB27-2B73A195D84E}" type="presParOf" srcId="{A97C163F-0F08-438E-A39E-F7F6575152C8}" destId="{D2CD3384-447F-40CF-B1D6-50409A2DDCDF}" srcOrd="1" destOrd="0" presId="urn:microsoft.com/office/officeart/2008/layout/LinedList"/>
    <dgm:cxn modelId="{F3227686-0427-4832-9263-2ABCEFCE4BDE}" type="presParOf" srcId="{61F88460-4958-4970-A5BA-F2867934161F}" destId="{2DE1D2A7-679E-4CAB-AA5A-772210411571}" srcOrd="10" destOrd="0" presId="urn:microsoft.com/office/officeart/2008/layout/LinedList"/>
    <dgm:cxn modelId="{89CD53F1-51CA-45CD-8D5B-B391743CC822}" type="presParOf" srcId="{61F88460-4958-4970-A5BA-F2867934161F}" destId="{E0DFD99D-FB0E-4BE7-85BD-521787473421}" srcOrd="11" destOrd="0" presId="urn:microsoft.com/office/officeart/2008/layout/LinedList"/>
    <dgm:cxn modelId="{24800C54-EB86-45D0-AF18-2BB7F77091C5}" type="presParOf" srcId="{E0DFD99D-FB0E-4BE7-85BD-521787473421}" destId="{84004D0D-B23B-44AA-B6B5-D1FBD20EA9C9}" srcOrd="0" destOrd="0" presId="urn:microsoft.com/office/officeart/2008/layout/LinedList"/>
    <dgm:cxn modelId="{9ACA26DD-6AF6-4ACA-B350-5D1929627428}" type="presParOf" srcId="{E0DFD99D-FB0E-4BE7-85BD-521787473421}" destId="{879E3280-2350-4B40-8B62-2761CB0E74E9}" srcOrd="1" destOrd="0" presId="urn:microsoft.com/office/officeart/2008/layout/LinedList"/>
    <dgm:cxn modelId="{924457CE-F956-479D-B9D0-CEE058E44102}" type="presParOf" srcId="{61F88460-4958-4970-A5BA-F2867934161F}" destId="{2EEFB47A-511E-4B0B-9C46-B0B053C5050F}" srcOrd="12" destOrd="0" presId="urn:microsoft.com/office/officeart/2008/layout/LinedList"/>
    <dgm:cxn modelId="{ACA5AFCA-B7BB-41A4-AE1E-D1D453C890C0}" type="presParOf" srcId="{61F88460-4958-4970-A5BA-F2867934161F}" destId="{0EBAB9DE-7651-492E-AFFA-D2F823E5DFA9}" srcOrd="13" destOrd="0" presId="urn:microsoft.com/office/officeart/2008/layout/LinedList"/>
    <dgm:cxn modelId="{CEBC06E5-077F-4568-B349-C06389FD399F}" type="presParOf" srcId="{0EBAB9DE-7651-492E-AFFA-D2F823E5DFA9}" destId="{FA20EC0A-19DC-49DE-B0A3-EBE4F222116E}" srcOrd="0" destOrd="0" presId="urn:microsoft.com/office/officeart/2008/layout/LinedList"/>
    <dgm:cxn modelId="{A3CDDF0E-13C3-45CC-A856-8A5B0E7B2013}" type="presParOf" srcId="{0EBAB9DE-7651-492E-AFFA-D2F823E5DFA9}" destId="{00F24F4D-FC7A-45B8-87B5-31317D3B5E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AC50E-6916-4AE0-9438-B17AD9F0F7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1F37F25-C4BE-446E-A715-25FEEF11B0ED}">
      <dgm:prSet/>
      <dgm:spPr/>
      <dgm:t>
        <a:bodyPr/>
        <a:lstStyle/>
        <a:p>
          <a:r>
            <a:rPr lang="en-GB" dirty="0"/>
            <a:t>The maths assessments consist of three tests.</a:t>
          </a:r>
          <a:endParaRPr lang="en-US" dirty="0"/>
        </a:p>
      </dgm:t>
    </dgm:pt>
    <dgm:pt modelId="{BD8E163B-6AA1-450D-82CF-30768A6A64E7}" type="parTrans" cxnId="{2AB1F11B-1C15-4F60-9591-5E45BE0DBB72}">
      <dgm:prSet/>
      <dgm:spPr/>
      <dgm:t>
        <a:bodyPr/>
        <a:lstStyle/>
        <a:p>
          <a:endParaRPr lang="en-US"/>
        </a:p>
      </dgm:t>
    </dgm:pt>
    <dgm:pt modelId="{A6EFCCF6-9D2B-4D3F-8BD7-523CB089CCEC}" type="sibTrans" cxnId="{2AB1F11B-1C15-4F60-9591-5E45BE0DBB72}">
      <dgm:prSet/>
      <dgm:spPr/>
      <dgm:t>
        <a:bodyPr/>
        <a:lstStyle/>
        <a:p>
          <a:endParaRPr lang="en-US"/>
        </a:p>
      </dgm:t>
    </dgm:pt>
    <dgm:pt modelId="{2A6BD1E2-D517-4400-9288-D1A76967E387}">
      <dgm:prSet/>
      <dgm:spPr/>
      <dgm:t>
        <a:bodyPr/>
        <a:lstStyle/>
        <a:p>
          <a:pPr rtl="0"/>
          <a:r>
            <a:rPr lang="en-GB" dirty="0"/>
            <a:t>Paper 1: Arithmetic (30 minutes) – </a:t>
          </a:r>
          <a:r>
            <a:rPr lang="en-GB" baseline="0" dirty="0">
              <a:latin typeface="Calibri Light" panose="020F0302020204030204"/>
            </a:rPr>
            <a:t>Wednesday 15 </a:t>
          </a:r>
          <a:r>
            <a:rPr lang="en-GB" baseline="30000" dirty="0">
              <a:latin typeface="Calibri Light" panose="020F0302020204030204"/>
            </a:rPr>
            <a:t>th</a:t>
          </a:r>
          <a:r>
            <a:rPr lang="en-GB" dirty="0"/>
            <a:t> May</a:t>
          </a:r>
          <a:endParaRPr lang="en-US" dirty="0"/>
        </a:p>
      </dgm:t>
    </dgm:pt>
    <dgm:pt modelId="{A971992B-D81F-4BAF-AAF0-822754732FB1}" type="parTrans" cxnId="{9E65ABAC-839F-466B-94AE-FB5BBEF7C5C3}">
      <dgm:prSet/>
      <dgm:spPr/>
      <dgm:t>
        <a:bodyPr/>
        <a:lstStyle/>
        <a:p>
          <a:endParaRPr lang="en-US"/>
        </a:p>
      </dgm:t>
    </dgm:pt>
    <dgm:pt modelId="{DDC6CE25-E0BF-4EFE-8354-29F68E1B41F2}" type="sibTrans" cxnId="{9E65ABAC-839F-466B-94AE-FB5BBEF7C5C3}">
      <dgm:prSet/>
      <dgm:spPr/>
      <dgm:t>
        <a:bodyPr/>
        <a:lstStyle/>
        <a:p>
          <a:endParaRPr lang="en-US"/>
        </a:p>
      </dgm:t>
    </dgm:pt>
    <dgm:pt modelId="{79CAC82E-27B4-4040-AFAD-A49C6CB35B6D}">
      <dgm:prSet/>
      <dgm:spPr/>
      <dgm:t>
        <a:bodyPr/>
        <a:lstStyle/>
        <a:p>
          <a:pPr rtl="0"/>
          <a:r>
            <a:rPr lang="en-GB" dirty="0"/>
            <a:t>Paper 2: Reasoning (40 minutes) – Wednesday</a:t>
          </a:r>
          <a:r>
            <a:rPr lang="en-GB" dirty="0">
              <a:latin typeface="Calibri Light" panose="020F0302020204030204"/>
            </a:rPr>
            <a:t> 15</a:t>
          </a:r>
          <a:r>
            <a:rPr lang="en-GB" baseline="30000" dirty="0">
              <a:latin typeface="Calibri Light" panose="020F0302020204030204"/>
            </a:rPr>
            <a:t> th</a:t>
          </a:r>
          <a:r>
            <a:rPr lang="en-GB" dirty="0"/>
            <a:t> May</a:t>
          </a:r>
          <a:endParaRPr lang="en-US" dirty="0"/>
        </a:p>
      </dgm:t>
    </dgm:pt>
    <dgm:pt modelId="{6A43BF12-C869-48A3-AD68-8561BCD24570}" type="parTrans" cxnId="{2788DA0B-F91F-4F09-8263-5C0AAF3325FC}">
      <dgm:prSet/>
      <dgm:spPr/>
      <dgm:t>
        <a:bodyPr/>
        <a:lstStyle/>
        <a:p>
          <a:endParaRPr lang="en-US"/>
        </a:p>
      </dgm:t>
    </dgm:pt>
    <dgm:pt modelId="{4C641293-A57B-4C7B-9412-4326DEEC5282}" type="sibTrans" cxnId="{2788DA0B-F91F-4F09-8263-5C0AAF3325FC}">
      <dgm:prSet/>
      <dgm:spPr/>
      <dgm:t>
        <a:bodyPr/>
        <a:lstStyle/>
        <a:p>
          <a:endParaRPr lang="en-US"/>
        </a:p>
      </dgm:t>
    </dgm:pt>
    <dgm:pt modelId="{CD578918-2793-4ECC-B359-949448F2A6C4}">
      <dgm:prSet/>
      <dgm:spPr/>
      <dgm:t>
        <a:bodyPr/>
        <a:lstStyle/>
        <a:p>
          <a:pPr rtl="0"/>
          <a:r>
            <a:rPr lang="en-GB" dirty="0"/>
            <a:t>Paper 3: Reasoning (40 minutes) – Thursday </a:t>
          </a:r>
          <a:r>
            <a:rPr lang="en-GB" baseline="0" dirty="0">
              <a:latin typeface="Calibri Light" panose="020F0302020204030204"/>
            </a:rPr>
            <a:t>16 </a:t>
          </a:r>
          <a:r>
            <a:rPr lang="en-GB" baseline="30000" dirty="0">
              <a:latin typeface="Calibri Light" panose="020F0302020204030204"/>
            </a:rPr>
            <a:t>th</a:t>
          </a:r>
          <a:r>
            <a:rPr lang="en-GB" dirty="0"/>
            <a:t> May</a:t>
          </a:r>
          <a:endParaRPr lang="en-US" dirty="0"/>
        </a:p>
      </dgm:t>
    </dgm:pt>
    <dgm:pt modelId="{09E2BA57-68AD-49EA-BA25-5BE39E147083}" type="parTrans" cxnId="{D5550ED6-F07E-47E9-9C3C-BACD4F37C09B}">
      <dgm:prSet/>
      <dgm:spPr/>
      <dgm:t>
        <a:bodyPr/>
        <a:lstStyle/>
        <a:p>
          <a:endParaRPr lang="en-US"/>
        </a:p>
      </dgm:t>
    </dgm:pt>
    <dgm:pt modelId="{548F729C-F4DB-43CE-8AF6-717EBF964FE9}" type="sibTrans" cxnId="{D5550ED6-F07E-47E9-9C3C-BACD4F37C09B}">
      <dgm:prSet/>
      <dgm:spPr/>
      <dgm:t>
        <a:bodyPr/>
        <a:lstStyle/>
        <a:p>
          <a:endParaRPr lang="en-US"/>
        </a:p>
      </dgm:t>
    </dgm:pt>
    <dgm:pt modelId="{2B81EA33-C968-4AFE-9A32-F25B3C61B458}" type="pres">
      <dgm:prSet presAssocID="{9E2AC50E-6916-4AE0-9438-B17AD9F0F7E7}" presName="linear" presStyleCnt="0">
        <dgm:presLayoutVars>
          <dgm:animLvl val="lvl"/>
          <dgm:resizeHandles val="exact"/>
        </dgm:presLayoutVars>
      </dgm:prSet>
      <dgm:spPr/>
    </dgm:pt>
    <dgm:pt modelId="{09D5C117-72FC-4BAB-9894-60660079C025}" type="pres">
      <dgm:prSet presAssocID="{A1F37F25-C4BE-446E-A715-25FEEF11B0ED}" presName="parentText" presStyleLbl="node1" presStyleIdx="0" presStyleCnt="4">
        <dgm:presLayoutVars>
          <dgm:chMax val="0"/>
          <dgm:bulletEnabled val="1"/>
        </dgm:presLayoutVars>
      </dgm:prSet>
      <dgm:spPr/>
    </dgm:pt>
    <dgm:pt modelId="{EB956693-FBC3-49BB-9D97-657A2CD9A0FF}" type="pres">
      <dgm:prSet presAssocID="{A6EFCCF6-9D2B-4D3F-8BD7-523CB089CCEC}" presName="spacer" presStyleCnt="0"/>
      <dgm:spPr/>
    </dgm:pt>
    <dgm:pt modelId="{78D203BB-6CCA-4CA8-82F7-E431F00615BA}" type="pres">
      <dgm:prSet presAssocID="{2A6BD1E2-D517-4400-9288-D1A76967E387}" presName="parentText" presStyleLbl="node1" presStyleIdx="1" presStyleCnt="4">
        <dgm:presLayoutVars>
          <dgm:chMax val="0"/>
          <dgm:bulletEnabled val="1"/>
        </dgm:presLayoutVars>
      </dgm:prSet>
      <dgm:spPr/>
    </dgm:pt>
    <dgm:pt modelId="{A3C5C89A-466B-44B9-AC16-43A9E97A49DC}" type="pres">
      <dgm:prSet presAssocID="{DDC6CE25-E0BF-4EFE-8354-29F68E1B41F2}" presName="spacer" presStyleCnt="0"/>
      <dgm:spPr/>
    </dgm:pt>
    <dgm:pt modelId="{63F5D00D-DF1C-4A21-9D96-B46FADEE0869}" type="pres">
      <dgm:prSet presAssocID="{79CAC82E-27B4-4040-AFAD-A49C6CB35B6D}" presName="parentText" presStyleLbl="node1" presStyleIdx="2" presStyleCnt="4">
        <dgm:presLayoutVars>
          <dgm:chMax val="0"/>
          <dgm:bulletEnabled val="1"/>
        </dgm:presLayoutVars>
      </dgm:prSet>
      <dgm:spPr/>
    </dgm:pt>
    <dgm:pt modelId="{AD4A3CFB-D463-45DC-8478-C128A48CFD1D}" type="pres">
      <dgm:prSet presAssocID="{4C641293-A57B-4C7B-9412-4326DEEC5282}" presName="spacer" presStyleCnt="0"/>
      <dgm:spPr/>
    </dgm:pt>
    <dgm:pt modelId="{9811BEB7-5B7F-47FD-B8C8-A1988565AD94}" type="pres">
      <dgm:prSet presAssocID="{CD578918-2793-4ECC-B359-949448F2A6C4}" presName="parentText" presStyleLbl="node1" presStyleIdx="3" presStyleCnt="4">
        <dgm:presLayoutVars>
          <dgm:chMax val="0"/>
          <dgm:bulletEnabled val="1"/>
        </dgm:presLayoutVars>
      </dgm:prSet>
      <dgm:spPr/>
    </dgm:pt>
  </dgm:ptLst>
  <dgm:cxnLst>
    <dgm:cxn modelId="{2788DA0B-F91F-4F09-8263-5C0AAF3325FC}" srcId="{9E2AC50E-6916-4AE0-9438-B17AD9F0F7E7}" destId="{79CAC82E-27B4-4040-AFAD-A49C6CB35B6D}" srcOrd="2" destOrd="0" parTransId="{6A43BF12-C869-48A3-AD68-8561BCD24570}" sibTransId="{4C641293-A57B-4C7B-9412-4326DEEC5282}"/>
    <dgm:cxn modelId="{B4581F1A-3F6B-4A48-9140-49AD2CA4118D}" type="presOf" srcId="{CD578918-2793-4ECC-B359-949448F2A6C4}" destId="{9811BEB7-5B7F-47FD-B8C8-A1988565AD94}" srcOrd="0" destOrd="0" presId="urn:microsoft.com/office/officeart/2005/8/layout/vList2"/>
    <dgm:cxn modelId="{2AB1F11B-1C15-4F60-9591-5E45BE0DBB72}" srcId="{9E2AC50E-6916-4AE0-9438-B17AD9F0F7E7}" destId="{A1F37F25-C4BE-446E-A715-25FEEF11B0ED}" srcOrd="0" destOrd="0" parTransId="{BD8E163B-6AA1-450D-82CF-30768A6A64E7}" sibTransId="{A6EFCCF6-9D2B-4D3F-8BD7-523CB089CCEC}"/>
    <dgm:cxn modelId="{9102DC3A-797E-4C5A-8E3E-D03C642B31D6}" type="presOf" srcId="{79CAC82E-27B4-4040-AFAD-A49C6CB35B6D}" destId="{63F5D00D-DF1C-4A21-9D96-B46FADEE0869}" srcOrd="0" destOrd="0" presId="urn:microsoft.com/office/officeart/2005/8/layout/vList2"/>
    <dgm:cxn modelId="{8554F941-28A0-4432-9400-F3BF896DBE14}" type="presOf" srcId="{A1F37F25-C4BE-446E-A715-25FEEF11B0ED}" destId="{09D5C117-72FC-4BAB-9894-60660079C025}" srcOrd="0" destOrd="0" presId="urn:microsoft.com/office/officeart/2005/8/layout/vList2"/>
    <dgm:cxn modelId="{BB915D55-6278-4D25-80E9-E38FDAAADD73}" type="presOf" srcId="{9E2AC50E-6916-4AE0-9438-B17AD9F0F7E7}" destId="{2B81EA33-C968-4AFE-9A32-F25B3C61B458}" srcOrd="0" destOrd="0" presId="urn:microsoft.com/office/officeart/2005/8/layout/vList2"/>
    <dgm:cxn modelId="{9E65ABAC-839F-466B-94AE-FB5BBEF7C5C3}" srcId="{9E2AC50E-6916-4AE0-9438-B17AD9F0F7E7}" destId="{2A6BD1E2-D517-4400-9288-D1A76967E387}" srcOrd="1" destOrd="0" parTransId="{A971992B-D81F-4BAF-AAF0-822754732FB1}" sibTransId="{DDC6CE25-E0BF-4EFE-8354-29F68E1B41F2}"/>
    <dgm:cxn modelId="{D5550ED6-F07E-47E9-9C3C-BACD4F37C09B}" srcId="{9E2AC50E-6916-4AE0-9438-B17AD9F0F7E7}" destId="{CD578918-2793-4ECC-B359-949448F2A6C4}" srcOrd="3" destOrd="0" parTransId="{09E2BA57-68AD-49EA-BA25-5BE39E147083}" sibTransId="{548F729C-F4DB-43CE-8AF6-717EBF964FE9}"/>
    <dgm:cxn modelId="{DBEA73DD-CB4D-403E-A0D6-4ADDA41F2074}" type="presOf" srcId="{2A6BD1E2-D517-4400-9288-D1A76967E387}" destId="{78D203BB-6CCA-4CA8-82F7-E431F00615BA}" srcOrd="0" destOrd="0" presId="urn:microsoft.com/office/officeart/2005/8/layout/vList2"/>
    <dgm:cxn modelId="{392C50E1-6B96-4F8E-825E-F66815441E43}" type="presParOf" srcId="{2B81EA33-C968-4AFE-9A32-F25B3C61B458}" destId="{09D5C117-72FC-4BAB-9894-60660079C025}" srcOrd="0" destOrd="0" presId="urn:microsoft.com/office/officeart/2005/8/layout/vList2"/>
    <dgm:cxn modelId="{215BC21F-EFAF-4C7D-9111-E034A0BC884D}" type="presParOf" srcId="{2B81EA33-C968-4AFE-9A32-F25B3C61B458}" destId="{EB956693-FBC3-49BB-9D97-657A2CD9A0FF}" srcOrd="1" destOrd="0" presId="urn:microsoft.com/office/officeart/2005/8/layout/vList2"/>
    <dgm:cxn modelId="{727AAD05-D3D9-4651-B61E-77015816E0E4}" type="presParOf" srcId="{2B81EA33-C968-4AFE-9A32-F25B3C61B458}" destId="{78D203BB-6CCA-4CA8-82F7-E431F00615BA}" srcOrd="2" destOrd="0" presId="urn:microsoft.com/office/officeart/2005/8/layout/vList2"/>
    <dgm:cxn modelId="{822C51DD-7C10-4FD7-A55A-20DCD7D2EAAE}" type="presParOf" srcId="{2B81EA33-C968-4AFE-9A32-F25B3C61B458}" destId="{A3C5C89A-466B-44B9-AC16-43A9E97A49DC}" srcOrd="3" destOrd="0" presId="urn:microsoft.com/office/officeart/2005/8/layout/vList2"/>
    <dgm:cxn modelId="{2977A77C-9838-4012-809E-7E47EA8BCE39}" type="presParOf" srcId="{2B81EA33-C968-4AFE-9A32-F25B3C61B458}" destId="{63F5D00D-DF1C-4A21-9D96-B46FADEE0869}" srcOrd="4" destOrd="0" presId="urn:microsoft.com/office/officeart/2005/8/layout/vList2"/>
    <dgm:cxn modelId="{AA767D0D-FB03-4050-B6EA-55D64CB83A02}" type="presParOf" srcId="{2B81EA33-C968-4AFE-9A32-F25B3C61B458}" destId="{AD4A3CFB-D463-45DC-8478-C128A48CFD1D}" srcOrd="5" destOrd="0" presId="urn:microsoft.com/office/officeart/2005/8/layout/vList2"/>
    <dgm:cxn modelId="{59577782-50A0-452F-81A7-E572A8AF2886}" type="presParOf" srcId="{2B81EA33-C968-4AFE-9A32-F25B3C61B458}" destId="{9811BEB7-5B7F-47FD-B8C8-A1988565AD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75D7C-40CD-4997-ABF2-C837139606B3}">
      <dsp:nvSpPr>
        <dsp:cNvPr id="0" name=""/>
        <dsp:cNvSpPr/>
      </dsp:nvSpPr>
      <dsp:spPr>
        <a:xfrm>
          <a:off x="0" y="467"/>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A734A-1144-43F3-9AAC-202D3AE3C728}">
      <dsp:nvSpPr>
        <dsp:cNvPr id="0" name=""/>
        <dsp:cNvSpPr/>
      </dsp:nvSpPr>
      <dsp:spPr>
        <a:xfrm>
          <a:off x="0" y="467"/>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Statutory tests will be administered in the following subjects:</a:t>
          </a:r>
          <a:endParaRPr lang="en-US" sz="1500" kern="1200" dirty="0"/>
        </a:p>
      </dsp:txBody>
      <dsp:txXfrm>
        <a:off x="0" y="467"/>
        <a:ext cx="4869656" cy="546873"/>
      </dsp:txXfrm>
    </dsp:sp>
    <dsp:sp modelId="{72B4B96C-6BEE-4CB6-BCE6-140B2039FB9F}">
      <dsp:nvSpPr>
        <dsp:cNvPr id="0" name=""/>
        <dsp:cNvSpPr/>
      </dsp:nvSpPr>
      <dsp:spPr>
        <a:xfrm>
          <a:off x="0" y="547341"/>
          <a:ext cx="4869656"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DA1F5-508C-4D0A-A46C-1F607DA587E7}">
      <dsp:nvSpPr>
        <dsp:cNvPr id="0" name=""/>
        <dsp:cNvSpPr/>
      </dsp:nvSpPr>
      <dsp:spPr>
        <a:xfrm>
          <a:off x="0" y="547341"/>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0" kern="1200" dirty="0">
              <a:solidFill>
                <a:srgbClr val="242424"/>
              </a:solidFill>
              <a:latin typeface="Calibri"/>
              <a:cs typeface="Calibri"/>
            </a:rPr>
            <a:t>English Grammar, Punctuation and Spelling Paper 1</a:t>
          </a:r>
          <a:r>
            <a:rPr lang="en-GB" sz="1500" kern="1200" dirty="0">
              <a:solidFill>
                <a:srgbClr val="242424"/>
              </a:solidFill>
              <a:latin typeface="Calibri"/>
              <a:cs typeface="Calibri"/>
            </a:rPr>
            <a:t>: Questions </a:t>
          </a:r>
          <a:endParaRPr lang="en-US" sz="1500" kern="1200" dirty="0">
            <a:latin typeface="Calibri Light" panose="020F0302020204030204"/>
            <a:cs typeface="Calibri Light" panose="020F0302020204030204"/>
          </a:endParaRPr>
        </a:p>
      </dsp:txBody>
      <dsp:txXfrm>
        <a:off x="0" y="547341"/>
        <a:ext cx="4869656" cy="546873"/>
      </dsp:txXfrm>
    </dsp:sp>
    <dsp:sp modelId="{0F629129-5EF1-4E3B-AFD1-39448ED45045}">
      <dsp:nvSpPr>
        <dsp:cNvPr id="0" name=""/>
        <dsp:cNvSpPr/>
      </dsp:nvSpPr>
      <dsp:spPr>
        <a:xfrm>
          <a:off x="0" y="1094214"/>
          <a:ext cx="4869656"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9E394-4299-4792-AC64-9EF9FB2ECD38}">
      <dsp:nvSpPr>
        <dsp:cNvPr id="0" name=""/>
        <dsp:cNvSpPr/>
      </dsp:nvSpPr>
      <dsp:spPr>
        <a:xfrm>
          <a:off x="0" y="1094214"/>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solidFill>
                <a:srgbClr val="242424"/>
              </a:solidFill>
              <a:latin typeface="Calibri"/>
              <a:cs typeface="Calibri"/>
            </a:rPr>
            <a:t>English Grammar, Punctuation and Spelling Paper 2: Spelling</a:t>
          </a:r>
          <a:endParaRPr lang="en-US" sz="1500" kern="1200" dirty="0"/>
        </a:p>
      </dsp:txBody>
      <dsp:txXfrm>
        <a:off x="0" y="1094214"/>
        <a:ext cx="4869656" cy="546873"/>
      </dsp:txXfrm>
    </dsp:sp>
    <dsp:sp modelId="{4BDD77CD-40E3-4317-8277-8AAEAF7CF6B5}">
      <dsp:nvSpPr>
        <dsp:cNvPr id="0" name=""/>
        <dsp:cNvSpPr/>
      </dsp:nvSpPr>
      <dsp:spPr>
        <a:xfrm>
          <a:off x="0" y="1641088"/>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9BCAA-451F-4FED-A5ED-EFDDD2CC17B6}">
      <dsp:nvSpPr>
        <dsp:cNvPr id="0" name=""/>
        <dsp:cNvSpPr/>
      </dsp:nvSpPr>
      <dsp:spPr>
        <a:xfrm>
          <a:off x="0" y="1641088"/>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English Reading Paper 2</a:t>
          </a:r>
          <a:endParaRPr lang="en-US" sz="1500" kern="1200" dirty="0"/>
        </a:p>
      </dsp:txBody>
      <dsp:txXfrm>
        <a:off x="0" y="1641088"/>
        <a:ext cx="4869656" cy="546873"/>
      </dsp:txXfrm>
    </dsp:sp>
    <dsp:sp modelId="{C7E1806D-3A31-4A74-92F8-BFD8437BD84C}">
      <dsp:nvSpPr>
        <dsp:cNvPr id="0" name=""/>
        <dsp:cNvSpPr/>
      </dsp:nvSpPr>
      <dsp:spPr>
        <a:xfrm>
          <a:off x="0" y="2187961"/>
          <a:ext cx="4869656"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0F42E-459B-41A2-A1FD-C9811FE4AD71}">
      <dsp:nvSpPr>
        <dsp:cNvPr id="0" name=""/>
        <dsp:cNvSpPr/>
      </dsp:nvSpPr>
      <dsp:spPr>
        <a:xfrm>
          <a:off x="0" y="2187961"/>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Mathematics Paper 1: arithmetic</a:t>
          </a:r>
          <a:endParaRPr lang="en-US" sz="1500" kern="1200" dirty="0"/>
        </a:p>
      </dsp:txBody>
      <dsp:txXfrm>
        <a:off x="0" y="2187961"/>
        <a:ext cx="4869656" cy="546873"/>
      </dsp:txXfrm>
    </dsp:sp>
    <dsp:sp modelId="{2DE1D2A7-679E-4CAB-AA5A-772210411571}">
      <dsp:nvSpPr>
        <dsp:cNvPr id="0" name=""/>
        <dsp:cNvSpPr/>
      </dsp:nvSpPr>
      <dsp:spPr>
        <a:xfrm>
          <a:off x="0" y="2734835"/>
          <a:ext cx="4869656"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04D0D-B23B-44AA-B6B5-D1FBD20EA9C9}">
      <dsp:nvSpPr>
        <dsp:cNvPr id="0" name=""/>
        <dsp:cNvSpPr/>
      </dsp:nvSpPr>
      <dsp:spPr>
        <a:xfrm>
          <a:off x="0" y="2734835"/>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Mathematics Paper 2: reasoning</a:t>
          </a:r>
          <a:endParaRPr lang="en-US" sz="1500" kern="1200" dirty="0"/>
        </a:p>
      </dsp:txBody>
      <dsp:txXfrm>
        <a:off x="0" y="2734835"/>
        <a:ext cx="4869656" cy="546873"/>
      </dsp:txXfrm>
    </dsp:sp>
    <dsp:sp modelId="{2EEFB47A-511E-4B0B-9C46-B0B053C5050F}">
      <dsp:nvSpPr>
        <dsp:cNvPr id="0" name=""/>
        <dsp:cNvSpPr/>
      </dsp:nvSpPr>
      <dsp:spPr>
        <a:xfrm>
          <a:off x="0" y="3281708"/>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0EC0A-19DC-49DE-B0A3-EBE4F222116E}">
      <dsp:nvSpPr>
        <dsp:cNvPr id="0" name=""/>
        <dsp:cNvSpPr/>
      </dsp:nvSpPr>
      <dsp:spPr>
        <a:xfrm>
          <a:off x="0" y="3281708"/>
          <a:ext cx="4869656" cy="54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0" kern="1200" dirty="0"/>
            <a:t>Mathematics Paper 3: reasoning</a:t>
          </a:r>
          <a:endParaRPr lang="en-US" sz="1500" kern="1200" dirty="0"/>
        </a:p>
      </dsp:txBody>
      <dsp:txXfrm>
        <a:off x="0" y="3281708"/>
        <a:ext cx="4869656" cy="546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C117-72FC-4BAB-9894-60660079C025}">
      <dsp:nvSpPr>
        <dsp:cNvPr id="0" name=""/>
        <dsp:cNvSpPr/>
      </dsp:nvSpPr>
      <dsp:spPr>
        <a:xfrm>
          <a:off x="0" y="582891"/>
          <a:ext cx="493986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 maths assessments consist of three tests.</a:t>
          </a:r>
          <a:endParaRPr lang="en-US" sz="1600" kern="1200" dirty="0"/>
        </a:p>
      </dsp:txBody>
      <dsp:txXfrm>
        <a:off x="18734" y="601625"/>
        <a:ext cx="4902399" cy="346292"/>
      </dsp:txXfrm>
    </dsp:sp>
    <dsp:sp modelId="{78D203BB-6CCA-4CA8-82F7-E431F00615BA}">
      <dsp:nvSpPr>
        <dsp:cNvPr id="0" name=""/>
        <dsp:cNvSpPr/>
      </dsp:nvSpPr>
      <dsp:spPr>
        <a:xfrm>
          <a:off x="0" y="1012731"/>
          <a:ext cx="4939867" cy="3837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t>Paper 1: Arithmetic (30 minutes) – </a:t>
          </a:r>
          <a:r>
            <a:rPr lang="en-GB" sz="1600" kern="1200" baseline="0" dirty="0">
              <a:latin typeface="Calibri Light" panose="020F0302020204030204"/>
            </a:rPr>
            <a:t>Wednesday 15 </a:t>
          </a:r>
          <a:r>
            <a:rPr lang="en-GB" sz="1600" kern="1200" baseline="30000" dirty="0">
              <a:latin typeface="Calibri Light" panose="020F0302020204030204"/>
            </a:rPr>
            <a:t>th</a:t>
          </a:r>
          <a:r>
            <a:rPr lang="en-GB" sz="1600" kern="1200" dirty="0"/>
            <a:t> May</a:t>
          </a:r>
          <a:endParaRPr lang="en-US" sz="1600" kern="1200" dirty="0"/>
        </a:p>
      </dsp:txBody>
      <dsp:txXfrm>
        <a:off x="18734" y="1031465"/>
        <a:ext cx="4902399" cy="346292"/>
      </dsp:txXfrm>
    </dsp:sp>
    <dsp:sp modelId="{63F5D00D-DF1C-4A21-9D96-B46FADEE0869}">
      <dsp:nvSpPr>
        <dsp:cNvPr id="0" name=""/>
        <dsp:cNvSpPr/>
      </dsp:nvSpPr>
      <dsp:spPr>
        <a:xfrm>
          <a:off x="0" y="1442571"/>
          <a:ext cx="4939867" cy="3837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t>Paper 2: Reasoning (40 minutes) – Wednesday</a:t>
          </a:r>
          <a:r>
            <a:rPr lang="en-GB" sz="1600" kern="1200" dirty="0">
              <a:latin typeface="Calibri Light" panose="020F0302020204030204"/>
            </a:rPr>
            <a:t> 15</a:t>
          </a:r>
          <a:r>
            <a:rPr lang="en-GB" sz="1600" kern="1200" baseline="30000" dirty="0">
              <a:latin typeface="Calibri Light" panose="020F0302020204030204"/>
            </a:rPr>
            <a:t> th</a:t>
          </a:r>
          <a:r>
            <a:rPr lang="en-GB" sz="1600" kern="1200" dirty="0"/>
            <a:t> May</a:t>
          </a:r>
          <a:endParaRPr lang="en-US" sz="1600" kern="1200" dirty="0"/>
        </a:p>
      </dsp:txBody>
      <dsp:txXfrm>
        <a:off x="18734" y="1461305"/>
        <a:ext cx="4902399" cy="346292"/>
      </dsp:txXfrm>
    </dsp:sp>
    <dsp:sp modelId="{9811BEB7-5B7F-47FD-B8C8-A1988565AD94}">
      <dsp:nvSpPr>
        <dsp:cNvPr id="0" name=""/>
        <dsp:cNvSpPr/>
      </dsp:nvSpPr>
      <dsp:spPr>
        <a:xfrm>
          <a:off x="0" y="1872412"/>
          <a:ext cx="4939867"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t>Paper 3: Reasoning (40 minutes) – Thursday </a:t>
          </a:r>
          <a:r>
            <a:rPr lang="en-GB" sz="1600" kern="1200" baseline="0" dirty="0">
              <a:latin typeface="Calibri Light" panose="020F0302020204030204"/>
            </a:rPr>
            <a:t>16 </a:t>
          </a:r>
          <a:r>
            <a:rPr lang="en-GB" sz="1600" kern="1200" baseline="30000" dirty="0">
              <a:latin typeface="Calibri Light" panose="020F0302020204030204"/>
            </a:rPr>
            <a:t>th</a:t>
          </a:r>
          <a:r>
            <a:rPr lang="en-GB" sz="1600" kern="1200" dirty="0"/>
            <a:t> May</a:t>
          </a:r>
          <a:endParaRPr lang="en-US" sz="1600" kern="1200" dirty="0"/>
        </a:p>
      </dsp:txBody>
      <dsp:txXfrm>
        <a:off x="18734" y="1891146"/>
        <a:ext cx="4902399" cy="3462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69199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812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774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92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654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extLst>
      <p:ext uri="{BB962C8B-B14F-4D97-AF65-F5344CB8AC3E}">
        <p14:creationId xmlns:p14="http://schemas.microsoft.com/office/powerpoint/2010/main" val="118388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63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340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49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246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882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16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03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810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9/16/2024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59721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0.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application, icon&#10;&#10;Description automatically generated">
            <a:extLst>
              <a:ext uri="{FF2B5EF4-FFF2-40B4-BE49-F238E27FC236}">
                <a16:creationId xmlns:a16="http://schemas.microsoft.com/office/drawing/2014/main" id="{40CA0450-A8AB-E724-4BF9-9097CD5D03A4}"/>
              </a:ext>
            </a:extLst>
          </p:cNvPr>
          <p:cNvPicPr>
            <a:picLocks noChangeAspect="1"/>
          </p:cNvPicPr>
          <p:nvPr/>
        </p:nvPicPr>
        <p:blipFill>
          <a:blip r:embed="rId2"/>
          <a:stretch>
            <a:fillRect/>
          </a:stretch>
        </p:blipFill>
        <p:spPr>
          <a:xfrm>
            <a:off x="342900" y="985838"/>
            <a:ext cx="8458200" cy="3171823"/>
          </a:xfrm>
          <a:prstGeom prst="rect">
            <a:avLst/>
          </a:prstGeom>
        </p:spPr>
      </p:pic>
    </p:spTree>
    <p:extLst>
      <p:ext uri="{BB962C8B-B14F-4D97-AF65-F5344CB8AC3E}">
        <p14:creationId xmlns:p14="http://schemas.microsoft.com/office/powerpoint/2010/main" val="301587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315942" y="-114346"/>
            <a:ext cx="4265058" cy="1355479"/>
          </a:xfrm>
        </p:spPr>
        <p:txBody>
          <a:bodyPr vert="horz" lIns="91440" tIns="45720" rIns="91440" bIns="45720" rtlCol="0" anchor="ctr">
            <a:normAutofit/>
          </a:bodyPr>
          <a:lstStyle/>
          <a:p>
            <a:pPr>
              <a:spcBef>
                <a:spcPct val="0"/>
              </a:spcBef>
            </a:pPr>
            <a:r>
              <a:rPr lang="en-US" sz="2800" dirty="0">
                <a:latin typeface="+mj-lt"/>
              </a:rPr>
              <a:t>Reading: Tuesday 13</a:t>
            </a:r>
            <a:r>
              <a:rPr lang="en-US" sz="2800" baseline="30000" dirty="0">
                <a:latin typeface="+mj-lt"/>
              </a:rPr>
              <a:t>th</a:t>
            </a:r>
            <a:r>
              <a:rPr lang="en-US" sz="2800" dirty="0">
                <a:latin typeface="+mj-lt"/>
              </a:rPr>
              <a:t> May   </a:t>
            </a:r>
            <a:endParaRPr lang="en-US" sz="2800" dirty="0">
              <a:latin typeface="+mj-lt"/>
              <a:cs typeface="Calibri Light"/>
            </a:endParaRP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2554" y="1006208"/>
            <a:ext cx="4704762" cy="3961051"/>
          </a:xfrm>
        </p:spPr>
        <p:txBody>
          <a:bodyPr vert="horz" lIns="91440" tIns="45720" rIns="91440" bIns="45720" rtlCol="0">
            <a:normAutofit fontScale="92500" lnSpcReduction="10000"/>
          </a:bodyPr>
          <a:lstStyle/>
          <a:p>
            <a:pPr marL="114300" indent="-228600">
              <a:spcAft>
                <a:spcPts val="600"/>
              </a:spcAft>
              <a:buFont typeface="Arial" panose="020B0604020202020204" pitchFamily="34" charset="0"/>
              <a:buChar char="•"/>
            </a:pPr>
            <a:r>
              <a:rPr lang="en-US" sz="1100" dirty="0">
                <a:ea typeface="+mn-ea"/>
                <a:cs typeface="+mn-cs"/>
              </a:rPr>
              <a:t>There is one reading test that lasts for 60 minutes. </a:t>
            </a:r>
            <a:endParaRPr lang="en-US" sz="1100" dirty="0">
              <a:ea typeface="+mn-ea"/>
              <a:cs typeface="Calibri"/>
            </a:endParaRPr>
          </a:p>
          <a:p>
            <a:pPr marL="114300" indent="-228600">
              <a:spcAft>
                <a:spcPts val="600"/>
              </a:spcAft>
              <a:buFont typeface="Arial" panose="020B0604020202020204" pitchFamily="34" charset="0"/>
              <a:buChar char="•"/>
            </a:pPr>
            <a:r>
              <a:rPr lang="en-US" sz="1100" dirty="0">
                <a:ea typeface="+mn-ea"/>
                <a:cs typeface="+mn-cs"/>
              </a:rPr>
              <a:t>The test is designed to measure if the children’s comprehension of age-appropriate reading material meets the national standard. There are three different set texts for children to read. These could be any combination of non-fiction, fiction and/ or poetry. </a:t>
            </a:r>
            <a:endParaRPr lang="en-US" sz="1100" dirty="0">
              <a:ea typeface="Calibri" panose="020F0502020204030204"/>
              <a:cs typeface="Calibri"/>
            </a:endParaRPr>
          </a:p>
          <a:p>
            <a:pPr marL="114300" indent="-228600">
              <a:spcAft>
                <a:spcPts val="600"/>
              </a:spcAft>
              <a:buFont typeface="Arial" panose="020B0604020202020204" pitchFamily="34" charset="0"/>
              <a:buChar char="•"/>
            </a:pPr>
            <a:r>
              <a:rPr lang="en-US" sz="1100" dirty="0">
                <a:ea typeface="+mn-lt"/>
                <a:cs typeface="+mn-lt"/>
              </a:rPr>
              <a:t>Stamina is vital and needing to read quickly around 130-150 words per minute with understanding is the target for all children. If they can then they will get through the texts in the time given.</a:t>
            </a:r>
          </a:p>
          <a:p>
            <a:pPr marL="114300" indent="-228600">
              <a:spcAft>
                <a:spcPts val="600"/>
              </a:spcAft>
              <a:buFont typeface="Arial" panose="020B0604020202020204" pitchFamily="34" charset="0"/>
              <a:buChar char="•"/>
            </a:pPr>
            <a:endParaRPr lang="en-US" sz="1100" dirty="0">
              <a:ea typeface="+mn-ea"/>
              <a:cs typeface="+mn-cs"/>
            </a:endParaRPr>
          </a:p>
          <a:p>
            <a:pPr marL="114300" indent="-228600">
              <a:spcAft>
                <a:spcPts val="600"/>
              </a:spcAft>
              <a:buFont typeface="Arial" panose="020B0604020202020204" pitchFamily="34" charset="0"/>
              <a:buChar char="•"/>
            </a:pPr>
            <a:r>
              <a:rPr lang="en-US" sz="1100" dirty="0">
                <a:ea typeface="+mn-ea"/>
                <a:cs typeface="+mn-cs"/>
              </a:rPr>
              <a:t>The test covers the following areas (known as Content Domains): </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Give/ explain the meaning of words in context;</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Retrieve and record information/ identify key details from fiction and non-fiction;</a:t>
            </a:r>
            <a:endParaRPr lang="en-US" sz="1100" dirty="0">
              <a:ea typeface="+mn-ea"/>
              <a:cs typeface="Calibri"/>
            </a:endParaRPr>
          </a:p>
          <a:p>
            <a:pPr indent="-228600">
              <a:spcAft>
                <a:spcPts val="600"/>
              </a:spcAft>
              <a:buFont typeface="Arial" panose="020B0604020202020204" pitchFamily="34" charset="0"/>
              <a:buChar char="•"/>
            </a:pPr>
            <a:r>
              <a:rPr lang="en-US" sz="1100" dirty="0" err="1">
                <a:ea typeface="+mn-ea"/>
                <a:cs typeface="+mn-cs"/>
              </a:rPr>
              <a:t>Summarise</a:t>
            </a:r>
            <a:r>
              <a:rPr lang="en-US" sz="1100" dirty="0">
                <a:ea typeface="+mn-ea"/>
                <a:cs typeface="+mn-cs"/>
              </a:rPr>
              <a:t> main ideas from more than one paragraph;</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Make inferences from the text/ explain and justify inferences with evidence from the text;</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Predict what might happen from details stated and implied;</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Identify/ explain how information/ narrative content is related and contributes to meaning as a whole; </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Identify/ explain how meaning is enhanced through choice of words and phrases;</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Make comparisons within the text. </a:t>
            </a:r>
            <a:endParaRPr lang="en-US" sz="1100" dirty="0">
              <a:ea typeface="+mn-ea"/>
              <a:cs typeface="Calibri"/>
            </a:endParaRP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10</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2100" dirty="0" err="1">
                <a:latin typeface="+mj-lt"/>
              </a:rPr>
              <a:t>Maths</a:t>
            </a:r>
            <a:r>
              <a:rPr lang="en-US" sz="2100" dirty="0">
                <a:latin typeface="+mj-lt"/>
              </a:rPr>
              <a:t>: Wednesday 14</a:t>
            </a:r>
            <a:r>
              <a:rPr lang="en-US" sz="2100" baseline="30000" dirty="0">
                <a:latin typeface="+mj-lt"/>
              </a:rPr>
              <a:t>th</a:t>
            </a:r>
            <a:r>
              <a:rPr lang="en-US" sz="2100" dirty="0">
                <a:latin typeface="+mj-lt"/>
              </a:rPr>
              <a:t> May and Thursday 15</a:t>
            </a:r>
            <a:r>
              <a:rPr lang="en-US" sz="2100" baseline="30000" dirty="0">
                <a:latin typeface="+mj-lt"/>
              </a:rPr>
              <a:t>th</a:t>
            </a:r>
            <a:r>
              <a:rPr lang="en-US" sz="2100" dirty="0">
                <a:latin typeface="+mj-lt"/>
              </a:rPr>
              <a:t> May   </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60B69D"/>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14</a:t>
            </a:fld>
            <a:endParaRPr lang="en-US" sz="700" kern="1200">
              <a:solidFill>
                <a:prstClr val="black">
                  <a:tint val="75000"/>
                </a:prstClr>
              </a:solidFill>
              <a:latin typeface="Calibri" panose="020F0502020204030204"/>
              <a:ea typeface="+mn-ea"/>
              <a:cs typeface="+mn-cs"/>
            </a:endParaRPr>
          </a:p>
        </p:txBody>
      </p:sp>
      <p:graphicFrame>
        <p:nvGraphicFramePr>
          <p:cNvPr id="6" name="Text Placeholder 2">
            <a:extLst>
              <a:ext uri="{FF2B5EF4-FFF2-40B4-BE49-F238E27FC236}">
                <a16:creationId xmlns:a16="http://schemas.microsoft.com/office/drawing/2014/main" id="{04B78527-1834-6A7E-B442-55A1C5C27670}"/>
              </a:ext>
            </a:extLst>
          </p:cNvPr>
          <p:cNvGraphicFramePr/>
          <p:nvPr>
            <p:extLst>
              <p:ext uri="{D42A27DB-BD31-4B8C-83A1-F6EECF244321}">
                <p14:modId xmlns:p14="http://schemas.microsoft.com/office/powerpoint/2010/main" val="1661608107"/>
              </p:ext>
            </p:extLst>
          </p:nvPr>
        </p:nvGraphicFramePr>
        <p:xfrm>
          <a:off x="3724073" y="1828800"/>
          <a:ext cx="4939867" cy="283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BODMAS),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a:xfrm>
            <a:off x="3724072" y="471949"/>
            <a:ext cx="4939868" cy="1257452"/>
          </a:xfrm>
        </p:spPr>
        <p:txBody>
          <a:bodyPr vert="horz" lIns="91440" tIns="45720" rIns="91440" bIns="45720" rtlCol="0" anchor="ctr">
            <a:normAutofit/>
          </a:bodyPr>
          <a:lstStyle/>
          <a:p>
            <a:pPr>
              <a:spcBef>
                <a:spcPct val="0"/>
              </a:spcBef>
            </a:pPr>
            <a:r>
              <a:rPr lang="en-US" sz="4100">
                <a:latin typeface="+mj-lt"/>
              </a:rPr>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724073" y="1598806"/>
            <a:ext cx="5381970" cy="3442913"/>
          </a:xfrm>
        </p:spPr>
        <p:txBody>
          <a:bodyPr vert="horz" lIns="91440" tIns="45720" rIns="91440" bIns="45720" rtlCol="0">
            <a:normAutofit/>
          </a:bodyPr>
          <a:lstStyle/>
          <a:p>
            <a:pPr marL="114300" indent="-228600">
              <a:spcAft>
                <a:spcPts val="600"/>
              </a:spcAft>
              <a:buFont typeface="Arial" panose="020B0604020202020204" pitchFamily="34" charset="0"/>
              <a:buChar char="•"/>
            </a:pPr>
            <a:r>
              <a:rPr lang="en-US" sz="1200" dirty="0">
                <a:ea typeface="+mn-ea"/>
                <a:cs typeface="+mn-cs"/>
              </a:rPr>
              <a:t>Paper 2 will take place on Wednesday 15</a:t>
            </a:r>
            <a:r>
              <a:rPr lang="en-US" sz="1200" baseline="30000" dirty="0">
                <a:ea typeface="+mn-ea"/>
                <a:cs typeface="+mn-cs"/>
              </a:rPr>
              <a:t>th</a:t>
            </a:r>
            <a:r>
              <a:rPr lang="en-US" sz="1200" dirty="0">
                <a:ea typeface="+mn-ea"/>
                <a:cs typeface="+mn-cs"/>
              </a:rPr>
              <a:t> May and paper 3 will take place on Thursday 16</a:t>
            </a:r>
            <a:r>
              <a:rPr lang="en-US" sz="1200" baseline="30000" dirty="0">
                <a:ea typeface="+mn-ea"/>
                <a:cs typeface="+mn-cs"/>
              </a:rPr>
              <a:t>th</a:t>
            </a:r>
            <a:r>
              <a:rPr lang="en-US" sz="1200" dirty="0">
                <a:ea typeface="+mn-ea"/>
                <a:cs typeface="+mn-cs"/>
              </a:rPr>
              <a:t> May. These tests have a total of 35 marks each.  </a:t>
            </a:r>
            <a:endParaRPr lang="en-US" sz="1200" dirty="0">
              <a:ea typeface="+mn-ea"/>
              <a:cs typeface="Calibri"/>
            </a:endParaRPr>
          </a:p>
          <a:p>
            <a:pPr marL="114300" indent="-228600">
              <a:spcAft>
                <a:spcPts val="600"/>
              </a:spcAft>
              <a:buFont typeface="Arial" panose="020B0604020202020204" pitchFamily="34" charset="0"/>
              <a:buChar char="•"/>
            </a:pPr>
            <a:endParaRPr lang="en-US" sz="1200" dirty="0">
              <a:ea typeface="+mn-ea"/>
              <a:cs typeface="Calibri"/>
            </a:endParaRPr>
          </a:p>
          <a:p>
            <a:pPr marL="114300" indent="-228600">
              <a:spcAft>
                <a:spcPts val="600"/>
              </a:spcAft>
              <a:buFont typeface="Arial" panose="020B0604020202020204" pitchFamily="34" charset="0"/>
              <a:buChar char="•"/>
            </a:pPr>
            <a:r>
              <a:rPr lang="en-US" sz="1200" dirty="0">
                <a:ea typeface="+mn-ea"/>
                <a:cs typeface="+mn-cs"/>
              </a:rPr>
              <a:t>These papers require children to demonstrate their mathematical knowledge and skills, as well as their ability to solve problems and their mathematical reasoning. They cover a wide range of mathematical topics from key stage 2 including,</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Number and place value (including Roman numerals);</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The four operations;</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Geometry (properties of shape, position and direction);</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Statistics;</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Measurement (length, perimeter, mass, volume, time, money);</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Algebra;</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Ratio and proportion;</a:t>
            </a:r>
            <a:endParaRPr lang="en-US" sz="1200" dirty="0">
              <a:ea typeface="+mn-ea"/>
              <a:cs typeface="Calibri"/>
            </a:endParaRPr>
          </a:p>
          <a:p>
            <a:pPr indent="-228600">
              <a:spcAft>
                <a:spcPts val="600"/>
              </a:spcAft>
              <a:buFont typeface="Arial" panose="020B0604020202020204" pitchFamily="34" charset="0"/>
              <a:buChar char="•"/>
            </a:pPr>
            <a:r>
              <a:rPr lang="en-US" sz="1200" dirty="0">
                <a:ea typeface="+mn-ea"/>
                <a:cs typeface="+mn-cs"/>
              </a:rPr>
              <a:t>Fractions, decimals and percentages. </a:t>
            </a:r>
            <a:endParaRPr lang="en-US" sz="1200" dirty="0">
              <a:ea typeface="+mn-ea"/>
              <a:cs typeface="Calibri"/>
            </a:endParaRP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18</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1435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514350"/>
            <a:ext cx="2224593" cy="3829050"/>
          </a:xfrm>
        </p:spPr>
        <p:txBody>
          <a:bodyPr>
            <a:normAutofit/>
          </a:bodyPr>
          <a:lstStyle/>
          <a:p>
            <a:r>
              <a:rPr lang="en-GB" sz="2800" dirty="0">
                <a:solidFill>
                  <a:srgbClr val="FFFFFF"/>
                </a:solidFill>
                <a:latin typeface="Rumpelstiltskin"/>
              </a:rPr>
              <a:t>SATs take place nationally in the week commencing 12</a:t>
            </a:r>
            <a:r>
              <a:rPr lang="en-GB" sz="2800" baseline="30000" dirty="0">
                <a:solidFill>
                  <a:srgbClr val="FFFFFF"/>
                </a:solidFill>
                <a:latin typeface="Rumpelstiltskin"/>
              </a:rPr>
              <a:t>th</a:t>
            </a:r>
            <a:r>
              <a:rPr lang="en-GB" sz="2800" dirty="0">
                <a:solidFill>
                  <a:srgbClr val="FFFFFF"/>
                </a:solidFill>
                <a:latin typeface="Rumpelstiltskin"/>
              </a:rPr>
              <a:t> May 2024</a:t>
            </a:r>
            <a:br>
              <a:rPr lang="en-GB" sz="2800" dirty="0"/>
            </a:br>
            <a:endParaRPr lang="en-GB" sz="2800">
              <a:solidFill>
                <a:srgbClr val="FFFFFF"/>
              </a:solidFill>
            </a:endParaRPr>
          </a:p>
        </p:txBody>
      </p:sp>
      <p:graphicFrame>
        <p:nvGraphicFramePr>
          <p:cNvPr id="5" name="Content Placeholder 2">
            <a:extLst>
              <a:ext uri="{FF2B5EF4-FFF2-40B4-BE49-F238E27FC236}">
                <a16:creationId xmlns:a16="http://schemas.microsoft.com/office/drawing/2014/main" id="{C152014B-3EFA-4685-A04B-3E380CDBAEE4}"/>
              </a:ext>
            </a:extLst>
          </p:cNvPr>
          <p:cNvGraphicFramePr>
            <a:graphicFrameLocks noGrp="1"/>
          </p:cNvGraphicFramePr>
          <p:nvPr>
            <p:ph idx="1"/>
            <p:extLst>
              <p:ext uri="{D42A27DB-BD31-4B8C-83A1-F6EECF244321}">
                <p14:modId xmlns:p14="http://schemas.microsoft.com/office/powerpoint/2010/main" val="431420445"/>
              </p:ext>
            </p:extLst>
          </p:nvPr>
        </p:nvGraphicFramePr>
        <p:xfrm>
          <a:off x="3757612" y="514350"/>
          <a:ext cx="4869656"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58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a:xfrm>
            <a:off x="479160" y="342900"/>
            <a:ext cx="8182230" cy="1026460"/>
          </a:xfrm>
        </p:spPr>
        <p:txBody>
          <a:bodyPr vert="horz" lIns="91440" tIns="45720" rIns="91440" bIns="45720" rtlCol="0" anchor="ctr">
            <a:normAutofit/>
          </a:bodyPr>
          <a:lstStyle/>
          <a:p>
            <a:pPr algn="ctr">
              <a:spcBef>
                <a:spcPct val="0"/>
              </a:spcBef>
            </a:pPr>
            <a:r>
              <a:rPr lang="en-US" sz="5000">
                <a:latin typeface="+mj-lt"/>
              </a:rPr>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479160" y="1441920"/>
            <a:ext cx="8182233" cy="414495"/>
          </a:xfrm>
        </p:spPr>
        <p:txBody>
          <a:bodyPr vert="horz" lIns="91440" tIns="45720" rIns="91440" bIns="45720" rtlCol="0" anchor="ctr">
            <a:normAutofit/>
          </a:bodyPr>
          <a:lstStyle/>
          <a:p>
            <a:pPr marL="0" indent="0" algn="ctr">
              <a:spcBef>
                <a:spcPts val="1000"/>
              </a:spcBef>
              <a:buNone/>
            </a:pPr>
            <a:r>
              <a:rPr lang="en-US" sz="1300">
                <a:ea typeface="+mn-ea"/>
                <a:cs typeface="+mn-cs"/>
              </a:rPr>
              <a:t>Example question:</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388012"/>
            <a:ext cx="2468880" cy="13716"/>
          </a:xfrm>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 name="connsiteX0" fmla="*/ 0 w 2468880"/>
              <a:gd name="connsiteY0" fmla="*/ 0 h 13716"/>
              <a:gd name="connsiteX1" fmla="*/ 567842 w 2468880"/>
              <a:gd name="connsiteY1" fmla="*/ 0 h 13716"/>
              <a:gd name="connsiteX2" fmla="*/ 1234440 w 2468880"/>
              <a:gd name="connsiteY2" fmla="*/ 0 h 13716"/>
              <a:gd name="connsiteX3" fmla="*/ 1777594 w 2468880"/>
              <a:gd name="connsiteY3" fmla="*/ 0 h 13716"/>
              <a:gd name="connsiteX4" fmla="*/ 2468880 w 2468880"/>
              <a:gd name="connsiteY4" fmla="*/ 0 h 13716"/>
              <a:gd name="connsiteX5" fmla="*/ 2468880 w 2468880"/>
              <a:gd name="connsiteY5" fmla="*/ 13716 h 13716"/>
              <a:gd name="connsiteX6" fmla="*/ 1876349 w 2468880"/>
              <a:gd name="connsiteY6" fmla="*/ 13716 h 13716"/>
              <a:gd name="connsiteX7" fmla="*/ 1209751 w 2468880"/>
              <a:gd name="connsiteY7" fmla="*/ 13716 h 13716"/>
              <a:gd name="connsiteX8" fmla="*/ 617220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8188" y="5888"/>
                  <a:pt x="2468638" y="7585"/>
                  <a:pt x="2468880" y="13716"/>
                </a:cubicBezTo>
                <a:cubicBezTo>
                  <a:pt x="2232442" y="-7891"/>
                  <a:pt x="2078773" y="18481"/>
                  <a:pt x="1802282" y="13716"/>
                </a:cubicBezTo>
                <a:cubicBezTo>
                  <a:pt x="1540683" y="28046"/>
                  <a:pt x="1384233" y="12786"/>
                  <a:pt x="1209751" y="13716"/>
                </a:cubicBezTo>
                <a:cubicBezTo>
                  <a:pt x="1038679" y="-32929"/>
                  <a:pt x="820616" y="386"/>
                  <a:pt x="641909" y="13716"/>
                </a:cubicBezTo>
                <a:cubicBezTo>
                  <a:pt x="423595" y="7916"/>
                  <a:pt x="155068" y="36884"/>
                  <a:pt x="0" y="13716"/>
                </a:cubicBezTo>
                <a:cubicBezTo>
                  <a:pt x="-272" y="10611"/>
                  <a:pt x="1187" y="4872"/>
                  <a:pt x="0" y="0"/>
                </a:cubicBezTo>
                <a:close/>
              </a:path>
              <a:path w="2468880" h="13716"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9348" y="4754"/>
                  <a:pt x="2469666" y="7202"/>
                  <a:pt x="2468880" y="13716"/>
                </a:cubicBezTo>
                <a:cubicBezTo>
                  <a:pt x="2271382" y="39808"/>
                  <a:pt x="1978656" y="27169"/>
                  <a:pt x="1876349" y="13716"/>
                </a:cubicBezTo>
                <a:cubicBezTo>
                  <a:pt x="1751977" y="-10588"/>
                  <a:pt x="1388067" y="-1350"/>
                  <a:pt x="1209751" y="13716"/>
                </a:cubicBezTo>
                <a:cubicBezTo>
                  <a:pt x="1065802" y="26489"/>
                  <a:pt x="753821" y="-5576"/>
                  <a:pt x="617220" y="13716"/>
                </a:cubicBezTo>
                <a:cubicBezTo>
                  <a:pt x="481425" y="23840"/>
                  <a:pt x="248319" y="-4963"/>
                  <a:pt x="0" y="13716"/>
                </a:cubicBezTo>
                <a:cubicBezTo>
                  <a:pt x="255" y="8106"/>
                  <a:pt x="1215" y="5237"/>
                  <a:pt x="0" y="0"/>
                </a:cubicBezTo>
                <a:close/>
              </a:path>
              <a:path w="2468880" h="13716"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8111" y="5840"/>
                  <a:pt x="2468272" y="8037"/>
                  <a:pt x="2468880" y="13716"/>
                </a:cubicBezTo>
                <a:cubicBezTo>
                  <a:pt x="2265563" y="-22543"/>
                  <a:pt x="2033349" y="11690"/>
                  <a:pt x="1802282" y="13716"/>
                </a:cubicBezTo>
                <a:cubicBezTo>
                  <a:pt x="1512355" y="27001"/>
                  <a:pt x="1367809" y="24730"/>
                  <a:pt x="1209751" y="13716"/>
                </a:cubicBezTo>
                <a:cubicBezTo>
                  <a:pt x="1060405" y="21557"/>
                  <a:pt x="875661" y="6266"/>
                  <a:pt x="641909" y="13716"/>
                </a:cubicBezTo>
                <a:cubicBezTo>
                  <a:pt x="461670" y="10009"/>
                  <a:pt x="162829" y="13891"/>
                  <a:pt x="0" y="13716"/>
                </a:cubicBezTo>
                <a:cubicBezTo>
                  <a:pt x="48" y="10879"/>
                  <a:pt x="353" y="48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240030" y="2034043"/>
            <a:ext cx="4210812" cy="2600175"/>
          </a:xfrm>
          <a:prstGeom prst="rect">
            <a:avLst/>
          </a:prstGeom>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690872" y="2302482"/>
            <a:ext cx="4210812" cy="2063298"/>
          </a:xfrm>
          <a:prstGeom prst="rect">
            <a:avLst/>
          </a:prstGeom>
        </p:spPr>
      </p:pic>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smtClean="0">
                <a:ea typeface="+mn-ea"/>
                <a:cs typeface="+mn-cs"/>
              </a:rPr>
              <a:pPr>
                <a:lnSpc>
                  <a:spcPct val="90000"/>
                </a:lnSpc>
                <a:spcAft>
                  <a:spcPts val="600"/>
                </a:spcAft>
              </a:pPr>
              <a:t>20</a:t>
            </a:fld>
            <a:endParaRPr lang="en-US" sz="700" kern="1200">
              <a:ea typeface="+mn-ea"/>
              <a:cs typeface="+mn-cs"/>
            </a:endParaRPr>
          </a:p>
        </p:txBody>
      </p:sp>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a:xfrm>
            <a:off x="479160" y="342900"/>
            <a:ext cx="8182230" cy="1026460"/>
          </a:xfrm>
        </p:spPr>
        <p:txBody>
          <a:bodyPr vert="horz" lIns="91440" tIns="45720" rIns="91440" bIns="45720" rtlCol="0" anchor="ctr">
            <a:normAutofit/>
          </a:bodyPr>
          <a:lstStyle/>
          <a:p>
            <a:pPr algn="ctr">
              <a:spcBef>
                <a:spcPct val="0"/>
              </a:spcBef>
            </a:pPr>
            <a:r>
              <a:rPr lang="en-US" sz="5000">
                <a:latin typeface="+mj-lt"/>
              </a:rPr>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479160" y="1441920"/>
            <a:ext cx="8182233" cy="414495"/>
          </a:xfrm>
        </p:spPr>
        <p:txBody>
          <a:bodyPr vert="horz" lIns="91440" tIns="45720" rIns="91440" bIns="45720" rtlCol="0" anchor="ctr">
            <a:normAutofit/>
          </a:bodyPr>
          <a:lstStyle/>
          <a:p>
            <a:pPr marL="0" indent="0" algn="ctr">
              <a:spcBef>
                <a:spcPts val="1000"/>
              </a:spcBef>
              <a:buNone/>
            </a:pPr>
            <a:r>
              <a:rPr lang="en-US" sz="1300">
                <a:ea typeface="+mn-ea"/>
                <a:cs typeface="+mn-cs"/>
              </a:rPr>
              <a:t>Example question:</a:t>
            </a:r>
          </a:p>
        </p:txBody>
      </p:sp>
      <p:sp>
        <p:nvSpPr>
          <p:cNvPr id="1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388012"/>
            <a:ext cx="2468880" cy="13716"/>
          </a:xfrm>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 name="connsiteX0" fmla="*/ 0 w 2468880"/>
              <a:gd name="connsiteY0" fmla="*/ 0 h 13716"/>
              <a:gd name="connsiteX1" fmla="*/ 567842 w 2468880"/>
              <a:gd name="connsiteY1" fmla="*/ 0 h 13716"/>
              <a:gd name="connsiteX2" fmla="*/ 1234440 w 2468880"/>
              <a:gd name="connsiteY2" fmla="*/ 0 h 13716"/>
              <a:gd name="connsiteX3" fmla="*/ 1777594 w 2468880"/>
              <a:gd name="connsiteY3" fmla="*/ 0 h 13716"/>
              <a:gd name="connsiteX4" fmla="*/ 2468880 w 2468880"/>
              <a:gd name="connsiteY4" fmla="*/ 0 h 13716"/>
              <a:gd name="connsiteX5" fmla="*/ 2468880 w 2468880"/>
              <a:gd name="connsiteY5" fmla="*/ 13716 h 13716"/>
              <a:gd name="connsiteX6" fmla="*/ 1876349 w 2468880"/>
              <a:gd name="connsiteY6" fmla="*/ 13716 h 13716"/>
              <a:gd name="connsiteX7" fmla="*/ 1209751 w 2468880"/>
              <a:gd name="connsiteY7" fmla="*/ 13716 h 13716"/>
              <a:gd name="connsiteX8" fmla="*/ 617220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8188" y="5888"/>
                  <a:pt x="2468638" y="7585"/>
                  <a:pt x="2468880" y="13716"/>
                </a:cubicBezTo>
                <a:cubicBezTo>
                  <a:pt x="2232442" y="-7891"/>
                  <a:pt x="2078773" y="18481"/>
                  <a:pt x="1802282" y="13716"/>
                </a:cubicBezTo>
                <a:cubicBezTo>
                  <a:pt x="1540683" y="28046"/>
                  <a:pt x="1384233" y="12786"/>
                  <a:pt x="1209751" y="13716"/>
                </a:cubicBezTo>
                <a:cubicBezTo>
                  <a:pt x="1038679" y="-32929"/>
                  <a:pt x="820616" y="386"/>
                  <a:pt x="641909" y="13716"/>
                </a:cubicBezTo>
                <a:cubicBezTo>
                  <a:pt x="423595" y="7916"/>
                  <a:pt x="155068" y="36884"/>
                  <a:pt x="0" y="13716"/>
                </a:cubicBezTo>
                <a:cubicBezTo>
                  <a:pt x="-272" y="10611"/>
                  <a:pt x="1187" y="4872"/>
                  <a:pt x="0" y="0"/>
                </a:cubicBezTo>
                <a:close/>
              </a:path>
              <a:path w="2468880" h="13716"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9348" y="4754"/>
                  <a:pt x="2469666" y="7202"/>
                  <a:pt x="2468880" y="13716"/>
                </a:cubicBezTo>
                <a:cubicBezTo>
                  <a:pt x="2271382" y="39808"/>
                  <a:pt x="1978656" y="27169"/>
                  <a:pt x="1876349" y="13716"/>
                </a:cubicBezTo>
                <a:cubicBezTo>
                  <a:pt x="1751977" y="-10588"/>
                  <a:pt x="1388067" y="-1350"/>
                  <a:pt x="1209751" y="13716"/>
                </a:cubicBezTo>
                <a:cubicBezTo>
                  <a:pt x="1065802" y="26489"/>
                  <a:pt x="753821" y="-5576"/>
                  <a:pt x="617220" y="13716"/>
                </a:cubicBezTo>
                <a:cubicBezTo>
                  <a:pt x="481425" y="23840"/>
                  <a:pt x="248319" y="-4963"/>
                  <a:pt x="0" y="13716"/>
                </a:cubicBezTo>
                <a:cubicBezTo>
                  <a:pt x="255" y="8106"/>
                  <a:pt x="1215" y="5237"/>
                  <a:pt x="0" y="0"/>
                </a:cubicBezTo>
                <a:close/>
              </a:path>
              <a:path w="2468880" h="13716"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8111" y="5840"/>
                  <a:pt x="2468272" y="8037"/>
                  <a:pt x="2468880" y="13716"/>
                </a:cubicBezTo>
                <a:cubicBezTo>
                  <a:pt x="2265563" y="-22543"/>
                  <a:pt x="2033349" y="11690"/>
                  <a:pt x="1802282" y="13716"/>
                </a:cubicBezTo>
                <a:cubicBezTo>
                  <a:pt x="1512355" y="27001"/>
                  <a:pt x="1367809" y="24730"/>
                  <a:pt x="1209751" y="13716"/>
                </a:cubicBezTo>
                <a:cubicBezTo>
                  <a:pt x="1060405" y="21557"/>
                  <a:pt x="875661" y="6266"/>
                  <a:pt x="641909" y="13716"/>
                </a:cubicBezTo>
                <a:cubicBezTo>
                  <a:pt x="461670" y="10009"/>
                  <a:pt x="162829" y="13891"/>
                  <a:pt x="0" y="13716"/>
                </a:cubicBezTo>
                <a:cubicBezTo>
                  <a:pt x="48" y="10879"/>
                  <a:pt x="353" y="48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955031" y="1981962"/>
            <a:ext cx="2780810" cy="2704338"/>
          </a:xfrm>
          <a:prstGeom prst="rect">
            <a:avLst/>
          </a:prstGeom>
        </p:spPr>
      </p:pic>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5219404" y="1981962"/>
            <a:ext cx="3153747" cy="2704338"/>
          </a:xfrm>
          <a:prstGeom prst="rect">
            <a:avLst/>
          </a:prstGeom>
        </p:spPr>
      </p:pic>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smtClean="0">
                <a:ea typeface="+mn-ea"/>
                <a:cs typeface="+mn-cs"/>
              </a:rPr>
              <a:pPr>
                <a:lnSpc>
                  <a:spcPct val="90000"/>
                </a:lnSpc>
                <a:spcAft>
                  <a:spcPts val="600"/>
                </a:spcAft>
              </a:pPr>
              <a:t>22</a:t>
            </a:fld>
            <a:endParaRPr lang="en-US" sz="700" kern="1200">
              <a:ea typeface="+mn-ea"/>
              <a:cs typeface="+mn-cs"/>
            </a:endParaRPr>
          </a:p>
        </p:txBody>
      </p:sp>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3200">
                <a:latin typeface="+mj-lt"/>
              </a:rPr>
              <a:t>Supporting your child in preparing for the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166591" y="1765610"/>
            <a:ext cx="3696738"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900" dirty="0">
                <a:ea typeface="+mn-ea"/>
                <a:cs typeface="+mn-cs"/>
              </a:rPr>
              <a:t>Tips:</a:t>
            </a:r>
            <a:endParaRPr lang="en-US" sz="900" dirty="0">
              <a:ea typeface="Calibri"/>
              <a:cs typeface="Calibri"/>
            </a:endParaRPr>
          </a:p>
          <a:p>
            <a:pPr indent="-228600">
              <a:spcAft>
                <a:spcPts val="600"/>
              </a:spcAft>
              <a:buFont typeface="Arial" panose="020B0604020202020204" pitchFamily="34" charset="0"/>
              <a:buChar char="•"/>
            </a:pPr>
            <a:r>
              <a:rPr lang="en-US" sz="1400" dirty="0">
                <a:ea typeface="+mn-ea"/>
                <a:cs typeface="+mn-cs"/>
              </a:rPr>
              <a:t>Don’t use past papers that are not sent home by school as they are used in school to prepare the children. </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Talk to your child’s class teacher if you have any concerns rather than worry your child.</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Use the timetable from now until SATs. Little and often. Spellings. My </a:t>
            </a:r>
            <a:r>
              <a:rPr lang="en-US" sz="1400" err="1">
                <a:ea typeface="+mn-ea"/>
                <a:cs typeface="+mn-cs"/>
              </a:rPr>
              <a:t>Maths</a:t>
            </a:r>
            <a:r>
              <a:rPr lang="en-US" sz="1400" dirty="0">
                <a:ea typeface="+mn-ea"/>
                <a:cs typeface="+mn-cs"/>
              </a:rPr>
              <a:t>. Reading. Use of Sats Bootcamp and the revision guides (Pearsons Books)</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Give your child time to go outside and reduce screen time.</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Ensure your child is eating and drinking well and getting a good amount of sleep.</a:t>
            </a:r>
            <a:endParaRPr lang="en-US" sz="1000" dirty="0">
              <a:ea typeface="+mn-ea"/>
              <a:cs typeface="Calibri"/>
            </a:endParaRPr>
          </a:p>
          <a:p>
            <a:pPr indent="-228600">
              <a:spcAft>
                <a:spcPts val="600"/>
              </a:spcAft>
              <a:buFont typeface="Arial" panose="020B0604020202020204" pitchFamily="34" charset="0"/>
              <a:buChar char="•"/>
              <a:defRPr/>
            </a:pPr>
            <a:endParaRPr lang="en-US" sz="700" dirty="0">
              <a:ea typeface="Calibri"/>
              <a:cs typeface="Calibri"/>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23</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362131" y="298455"/>
            <a:ext cx="3276451" cy="1467631"/>
          </a:xfrm>
        </p:spPr>
        <p:txBody>
          <a:bodyPr vert="horz" lIns="91440" tIns="45720" rIns="91440" bIns="45720" rtlCol="0" anchor="b">
            <a:normAutofit/>
          </a:bodyPr>
          <a:lstStyle/>
          <a:p>
            <a:pPr>
              <a:spcBef>
                <a:spcPct val="0"/>
              </a:spcBef>
            </a:pPr>
            <a:r>
              <a:rPr lang="en-US" sz="3200">
                <a:latin typeface="+mj-lt"/>
              </a:rPr>
              <a:t>Supporting your child in preparing for the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123694" y="1765610"/>
            <a:ext cx="3987023"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900" dirty="0">
                <a:ea typeface="+mn-ea"/>
                <a:cs typeface="+mn-cs"/>
              </a:rPr>
              <a:t>Tips:</a:t>
            </a:r>
            <a:endParaRPr lang="en-US" sz="900" dirty="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Ensure your child has the best possible attendance at school.</a:t>
            </a:r>
            <a:endParaRPr lang="en-US" sz="1400" dirty="0">
              <a:ea typeface="Calibri"/>
              <a:cs typeface="Calibri"/>
            </a:endParaRPr>
          </a:p>
          <a:p>
            <a:pPr marL="353695" indent="-228600">
              <a:spcAft>
                <a:spcPts val="600"/>
              </a:spcAft>
              <a:buFont typeface="Arial" panose="020B0604020202020204" pitchFamily="34" charset="0"/>
              <a:buChar char="•"/>
              <a:defRPr/>
            </a:pPr>
            <a:r>
              <a:rPr lang="en-US" sz="1400" dirty="0">
                <a:ea typeface="+mn-ea"/>
                <a:cs typeface="Calibri"/>
              </a:rPr>
              <a:t>DO Not take term time holidays as they will miss vital learning. </a:t>
            </a:r>
          </a:p>
          <a:p>
            <a:pPr marL="353695" indent="-228600">
              <a:spcAft>
                <a:spcPts val="600"/>
              </a:spcAft>
              <a:buFont typeface="Arial" panose="020B0604020202020204" pitchFamily="34" charset="0"/>
              <a:buChar char="•"/>
              <a:defRPr/>
            </a:pPr>
            <a:r>
              <a:rPr lang="en-US" sz="1400" dirty="0">
                <a:ea typeface="+mn-ea"/>
                <a:cs typeface="+mn-cs"/>
              </a:rPr>
              <a:t>Support your child with any homework tasks. Make good use of the revision guides! </a:t>
            </a:r>
            <a:endParaRPr lang="en-US" sz="140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Reading, spelling and arithmetic (e.g. times tables) are always good to </a:t>
            </a:r>
            <a:r>
              <a:rPr lang="en-US" sz="1400" err="1">
                <a:ea typeface="+mn-ea"/>
                <a:cs typeface="+mn-cs"/>
              </a:rPr>
              <a:t>practise</a:t>
            </a:r>
            <a:r>
              <a:rPr lang="en-US" sz="1400" dirty="0">
                <a:ea typeface="+mn-ea"/>
                <a:cs typeface="+mn-cs"/>
              </a:rPr>
              <a:t>.</a:t>
            </a:r>
            <a:endParaRPr lang="en-US" sz="140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Talk to your child about what they have learnt at school and what book(s) they are reading (the character, the plot, their opinion).</a:t>
            </a:r>
            <a:endParaRPr lang="en-US" sz="140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Make sure your child has a good sleep and healthy breakfast every morning!</a:t>
            </a:r>
            <a:endParaRPr lang="en-US" sz="1400" dirty="0">
              <a:ea typeface="Calibri"/>
              <a:cs typeface="Calibri"/>
            </a:endParaRPr>
          </a:p>
          <a:p>
            <a:pPr indent="-228600">
              <a:spcAft>
                <a:spcPts val="600"/>
              </a:spcAft>
              <a:buFont typeface="Arial" panose="020B0604020202020204" pitchFamily="34" charset="0"/>
              <a:buChar char="•"/>
            </a:pPr>
            <a:endParaRPr lang="en-US" sz="600">
              <a:ea typeface="+mn-ea"/>
              <a:cs typeface="+mn-cs"/>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24</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2639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3200">
                <a:latin typeface="+mj-lt"/>
              </a:rPr>
              <a:t>Things to remember about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a:xfrm>
            <a:off x="1290" y="1946032"/>
            <a:ext cx="3915460"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1400" dirty="0">
                <a:ea typeface="+mn-ea"/>
                <a:cs typeface="+mn-cs"/>
              </a:rPr>
              <a:t>SATs focus on what children know about </a:t>
            </a:r>
            <a:r>
              <a:rPr lang="en-US" sz="1400" err="1">
                <a:ea typeface="+mn-ea"/>
                <a:cs typeface="+mn-cs"/>
              </a:rPr>
              <a:t>Maths</a:t>
            </a:r>
            <a:r>
              <a:rPr lang="en-US" sz="1400" dirty="0">
                <a:ea typeface="+mn-ea"/>
                <a:cs typeface="+mn-cs"/>
              </a:rPr>
              <a:t> and English and do not tell the whole story. </a:t>
            </a: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mn-ea"/>
                <a:cs typeface="+mn-cs"/>
              </a:rPr>
              <a:t>They will not reflect how talented they are at science, geography, art, PE…, and they certainly won’t highlight all of their amazing personal characteristics.</a:t>
            </a: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mn-ea"/>
                <a:cs typeface="+mn-cs"/>
              </a:rPr>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lang="en-US" sz="1400" dirty="0">
              <a:ea typeface="+mn-ea"/>
              <a:cs typeface="Calibri"/>
            </a:endParaRPr>
          </a:p>
          <a:p>
            <a:pPr marL="114300" indent="-228600">
              <a:spcAft>
                <a:spcPts val="600"/>
              </a:spcAft>
              <a:buFont typeface="Arial" panose="020B0604020202020204" pitchFamily="34" charset="0"/>
              <a:buChar char="•"/>
            </a:pPr>
            <a:r>
              <a:rPr lang="en-US" sz="1400" dirty="0">
                <a:ea typeface="+mn-ea"/>
                <a:cs typeface="+mn-cs"/>
              </a:rPr>
              <a:t>We can provide you with more detailed feedback. </a:t>
            </a:r>
            <a:endParaRPr lang="en-US" sz="1400">
              <a:ea typeface="Calibri"/>
              <a:cs typeface="Calibri"/>
            </a:endParaRPr>
          </a:p>
          <a:p>
            <a:pPr marL="114300" indent="-228600">
              <a:spcAft>
                <a:spcPts val="600"/>
              </a:spcAft>
              <a:buFont typeface="Arial" panose="020B0604020202020204" pitchFamily="34" charset="0"/>
              <a:buChar char="•"/>
            </a:pPr>
            <a:endParaRPr lang="en-US" sz="900">
              <a:ea typeface="+mn-ea"/>
              <a:cs typeface="+mn-cs"/>
            </a:endParaRP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25</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EE6541-D7A4-FF38-A375-19A8DE47A087}"/>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4100">
                <a:latin typeface="+mj-lt"/>
              </a:rPr>
              <a:t>Other points to remember</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64A2D68-E8ED-2E25-B5BE-976C82AEB25B}"/>
              </a:ext>
            </a:extLst>
          </p:cNvPr>
          <p:cNvSpPr>
            <a:spLocks noGrp="1"/>
          </p:cNvSpPr>
          <p:nvPr>
            <p:ph type="body" idx="1"/>
          </p:nvPr>
        </p:nvSpPr>
        <p:spPr>
          <a:xfrm>
            <a:off x="44632" y="1964174"/>
            <a:ext cx="3899333" cy="2490501"/>
          </a:xfrm>
        </p:spPr>
        <p:txBody>
          <a:bodyPr spcFirstLastPara="1" vert="horz" wrap="square" lIns="91440" tIns="45720" rIns="91440" bIns="45720" rtlCol="0" anchor="t" anchorCtr="0">
            <a:noAutofit/>
          </a:bodyPr>
          <a:lstStyle/>
          <a:p>
            <a:pPr indent="-228600">
              <a:spcAft>
                <a:spcPts val="600"/>
              </a:spcAft>
              <a:buFont typeface="Arial" panose="020B0604020202020204" pitchFamily="34" charset="0"/>
              <a:buChar char="•"/>
            </a:pPr>
            <a:r>
              <a:rPr lang="en-US" sz="1400" dirty="0">
                <a:ea typeface="+mn-ea"/>
                <a:cs typeface="+mn-cs"/>
              </a:rPr>
              <a:t>Writing is assessed using evidence collected throughout Year 6. There are no Year 6 SATs writing tests. Writing continues to be taught right up until the end of June after SATs so don’t take your child out of school.</a:t>
            </a:r>
            <a:endParaRPr lang="en-US" sz="1400">
              <a:ea typeface="+mn-ea"/>
              <a:cs typeface="Calibri"/>
            </a:endParaRPr>
          </a:p>
          <a:p>
            <a:pPr indent="-228600">
              <a:spcAft>
                <a:spcPts val="600"/>
              </a:spcAft>
              <a:buFont typeface="Arial" panose="020B0604020202020204" pitchFamily="34" charset="0"/>
              <a:buChar char="•"/>
            </a:pPr>
            <a:r>
              <a:rPr lang="en-US" sz="1400" dirty="0">
                <a:ea typeface="+mn-ea"/>
                <a:cs typeface="+mn-cs"/>
              </a:rPr>
              <a:t>Writing assessments will be formed from judgements made by the teacher, looking at evidence from writing collected over the course of the year. </a:t>
            </a:r>
            <a:endParaRPr lang="en-US" sz="1400">
              <a:ea typeface="+mn-ea"/>
              <a:cs typeface="Calibri"/>
            </a:endParaRPr>
          </a:p>
          <a:p>
            <a:pPr indent="-228600">
              <a:spcAft>
                <a:spcPts val="600"/>
              </a:spcAft>
              <a:buFont typeface="Arial" panose="020B0604020202020204" pitchFamily="34" charset="0"/>
              <a:buChar char="•"/>
            </a:pPr>
            <a:r>
              <a:rPr lang="en-US" sz="1400" dirty="0">
                <a:ea typeface="+mn-ea"/>
                <a:cs typeface="+mn-cs"/>
              </a:rPr>
              <a:t>The teacher will moderate their assessments with other professionals to make sure there is a consistent standard across the country.</a:t>
            </a:r>
            <a:endParaRPr lang="en-US" sz="1400">
              <a:ea typeface="+mn-ea"/>
              <a:cs typeface="Calibri"/>
            </a:endParaRPr>
          </a:p>
          <a:p>
            <a:pPr indent="-228600">
              <a:spcAft>
                <a:spcPts val="600"/>
              </a:spcAft>
              <a:buFont typeface="Arial" panose="020B0604020202020204" pitchFamily="34" charset="0"/>
              <a:buChar char="•"/>
            </a:pPr>
            <a:r>
              <a:rPr lang="en-US" sz="1400" dirty="0">
                <a:ea typeface="+mn-ea"/>
                <a:cs typeface="+mn-cs"/>
              </a:rPr>
              <a:t>Final judgements will be reported to parents at the same time as the other assessment results.</a:t>
            </a:r>
            <a:endParaRPr lang="en-US" sz="1400" dirty="0">
              <a:ea typeface="+mn-ea"/>
              <a:cs typeface="Calibri"/>
            </a:endParaRPr>
          </a:p>
        </p:txBody>
      </p:sp>
    </p:spTree>
    <p:extLst>
      <p:ext uri="{BB962C8B-B14F-4D97-AF65-F5344CB8AC3E}">
        <p14:creationId xmlns:p14="http://schemas.microsoft.com/office/powerpoint/2010/main" val="1548849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D0DCE7B3-A615-487F-968C-51025C067766}"/>
              </a:ext>
            </a:extLst>
          </p:cNvPr>
          <p:cNvPicPr>
            <a:picLocks noChangeAspect="1"/>
          </p:cNvPicPr>
          <p:nvPr/>
        </p:nvPicPr>
        <p:blipFill rotWithShape="1">
          <a:blip r:embed="rId2"/>
          <a:srcRect l="10224" r="7185" b="2"/>
          <a:stretch/>
        </p:blipFill>
        <p:spPr>
          <a:xfrm>
            <a:off x="144396" y="128787"/>
            <a:ext cx="2844951" cy="4885923"/>
          </a:xfrm>
          <a:prstGeom prst="rect">
            <a:avLst/>
          </a:prstGeom>
        </p:spPr>
      </p:pic>
      <p:pic>
        <p:nvPicPr>
          <p:cNvPr id="3" name="Picture 3" descr="Text&#10;&#10;Description automatically generated">
            <a:extLst>
              <a:ext uri="{FF2B5EF4-FFF2-40B4-BE49-F238E27FC236}">
                <a16:creationId xmlns:a16="http://schemas.microsoft.com/office/drawing/2014/main" id="{EE70D294-F68E-66A6-E2F9-AE7E84F10598}"/>
              </a:ext>
            </a:extLst>
          </p:cNvPr>
          <p:cNvPicPr>
            <a:picLocks noChangeAspect="1"/>
          </p:cNvPicPr>
          <p:nvPr/>
        </p:nvPicPr>
        <p:blipFill rotWithShape="1">
          <a:blip r:embed="rId3"/>
          <a:srcRect l="10723" r="7144" b="2"/>
          <a:stretch/>
        </p:blipFill>
        <p:spPr>
          <a:xfrm>
            <a:off x="6141024" y="128787"/>
            <a:ext cx="2849255" cy="4885923"/>
          </a:xfrm>
          <a:prstGeom prst="rect">
            <a:avLst/>
          </a:prstGeom>
        </p:spPr>
      </p:pic>
    </p:spTree>
    <p:extLst>
      <p:ext uri="{BB962C8B-B14F-4D97-AF65-F5344CB8AC3E}">
        <p14:creationId xmlns:p14="http://schemas.microsoft.com/office/powerpoint/2010/main" val="366661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4400">
                <a:latin typeface="+mj-lt"/>
              </a:rPr>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724073" y="1828800"/>
            <a:ext cx="4939867" cy="3271173"/>
          </a:xfrm>
        </p:spPr>
        <p:txBody>
          <a:bodyPr vert="horz" lIns="91440" tIns="45720" rIns="91440" bIns="45720" rtlCol="0">
            <a:normAutofit/>
          </a:bodyPr>
          <a:lstStyle/>
          <a:p>
            <a:pPr indent="-228600">
              <a:spcAft>
                <a:spcPts val="600"/>
              </a:spcAft>
              <a:buFont typeface="Arial" panose="020B0604020202020204" pitchFamily="34" charset="0"/>
              <a:buChar char="•"/>
            </a:pPr>
            <a:r>
              <a:rPr lang="en-US" sz="1050" dirty="0">
                <a:ea typeface="+mn-ea"/>
                <a:cs typeface="+mn-cs"/>
              </a:rPr>
              <a:t>SATs are the </a:t>
            </a:r>
            <a:r>
              <a:rPr lang="en-US" sz="1050" dirty="0" err="1">
                <a:ea typeface="+mn-ea"/>
                <a:cs typeface="+mn-cs"/>
              </a:rPr>
              <a:t>Standardised</a:t>
            </a:r>
            <a:r>
              <a:rPr lang="en-US" sz="1050" dirty="0">
                <a:ea typeface="+mn-ea"/>
                <a:cs typeface="+mn-cs"/>
              </a:rPr>
              <a:t> Assessment Tests that are given to children at the end of Key Stage 2. </a:t>
            </a:r>
            <a:endParaRPr lang="en-US" sz="1050">
              <a:ea typeface="Calibri"/>
              <a:cs typeface="Calibri"/>
            </a:endParaRPr>
          </a:p>
          <a:p>
            <a:pPr indent="-228600">
              <a:spcAft>
                <a:spcPts val="600"/>
              </a:spcAft>
              <a:buFont typeface="Arial" panose="020B0604020202020204" pitchFamily="34" charset="0"/>
              <a:buChar char="•"/>
            </a:pPr>
            <a:r>
              <a:rPr lang="en-US" sz="1050" dirty="0">
                <a:ea typeface="+mn-ea"/>
                <a:cs typeface="+mn-cs"/>
              </a:rPr>
              <a:t>The SATs take place over four days, starting on Monday 12</a:t>
            </a:r>
            <a:r>
              <a:rPr lang="en-US" sz="1050" baseline="30000" dirty="0">
                <a:ea typeface="+mn-ea"/>
                <a:cs typeface="+mn-cs"/>
              </a:rPr>
              <a:t>th</a:t>
            </a:r>
            <a:r>
              <a:rPr lang="en-US" sz="1050" dirty="0">
                <a:ea typeface="+mn-ea"/>
                <a:cs typeface="+mn-cs"/>
              </a:rPr>
              <a:t> May ending on Thursday 15</a:t>
            </a:r>
            <a:r>
              <a:rPr lang="en-US" sz="1050" baseline="30000" dirty="0">
                <a:ea typeface="+mn-ea"/>
                <a:cs typeface="+mn-cs"/>
              </a:rPr>
              <a:t>th</a:t>
            </a:r>
            <a:r>
              <a:rPr lang="en-US" sz="1050" dirty="0">
                <a:ea typeface="+mn-ea"/>
                <a:cs typeface="+mn-cs"/>
              </a:rPr>
              <a:t> May. (This is subject to change) </a:t>
            </a:r>
            <a:endParaRPr lang="en-US" sz="1050">
              <a:ea typeface="Calibri"/>
              <a:cs typeface="Calibri"/>
            </a:endParaRPr>
          </a:p>
          <a:p>
            <a:pPr indent="-228600">
              <a:spcAft>
                <a:spcPts val="600"/>
              </a:spcAft>
              <a:buFont typeface="Arial" panose="020B0604020202020204" pitchFamily="34" charset="0"/>
              <a:buChar char="•"/>
            </a:pPr>
            <a:r>
              <a:rPr lang="en-US" sz="1050" dirty="0">
                <a:ea typeface="+mn-ea"/>
                <a:cs typeface="+mn-cs"/>
              </a:rPr>
              <a:t>The SATs papers consist of:</a:t>
            </a:r>
            <a:endParaRPr lang="en-US" sz="1050">
              <a:ea typeface="Calibri"/>
              <a:cs typeface="Calibri"/>
            </a:endParaRPr>
          </a:p>
          <a:p>
            <a:pPr lvl="1" indent="-228600">
              <a:spcBef>
                <a:spcPts val="0"/>
              </a:spcBef>
              <a:spcAft>
                <a:spcPts val="600"/>
              </a:spcAft>
              <a:buFont typeface="Arial" panose="020B0604020202020204" pitchFamily="34" charset="0"/>
              <a:buChar char="•"/>
            </a:pPr>
            <a:r>
              <a:rPr lang="en-US" sz="1050" dirty="0">
                <a:latin typeface="+mn-lt"/>
                <a:ea typeface="+mn-ea"/>
                <a:cs typeface="+mn-cs"/>
              </a:rPr>
              <a:t>Spelling, punctuation and grammar (paper 1: Grammar/ Punctuation/ Spelling) – Monday 12</a:t>
            </a:r>
            <a:r>
              <a:rPr lang="en-US" sz="1050" baseline="30000" dirty="0">
                <a:latin typeface="+mn-lt"/>
                <a:ea typeface="+mn-ea"/>
                <a:cs typeface="+mn-cs"/>
              </a:rPr>
              <a:t>th</a:t>
            </a:r>
            <a:r>
              <a:rPr lang="en-US" sz="1050" dirty="0">
                <a:latin typeface="+mn-lt"/>
                <a:ea typeface="+mn-ea"/>
                <a:cs typeface="+mn-cs"/>
              </a:rPr>
              <a:t> May</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a:latin typeface="+mn-lt"/>
                <a:ea typeface="+mn-ea"/>
                <a:cs typeface="+mn-cs"/>
              </a:rPr>
              <a:t>Spelling, punctuation and grammar (paper 2: Spelling test) – Monday 12</a:t>
            </a:r>
            <a:r>
              <a:rPr lang="en-US" sz="1050" baseline="30000" dirty="0">
                <a:latin typeface="+mn-lt"/>
                <a:ea typeface="+mn-ea"/>
                <a:cs typeface="+mn-cs"/>
              </a:rPr>
              <a:t>th</a:t>
            </a:r>
            <a:r>
              <a:rPr lang="en-US" sz="1050" dirty="0">
                <a:latin typeface="+mn-lt"/>
                <a:ea typeface="+mn-ea"/>
                <a:cs typeface="+mn-cs"/>
              </a:rPr>
              <a:t> May</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a:latin typeface="+mn-lt"/>
                <a:ea typeface="+mn-ea"/>
                <a:cs typeface="+mn-cs"/>
              </a:rPr>
              <a:t>Reading – Tuesday 13</a:t>
            </a:r>
            <a:r>
              <a:rPr lang="en-US" sz="1050" baseline="30000" dirty="0">
                <a:latin typeface="+mn-lt"/>
                <a:ea typeface="+mn-ea"/>
                <a:cs typeface="+mn-cs"/>
              </a:rPr>
              <a:t>th</a:t>
            </a:r>
            <a:r>
              <a:rPr lang="en-US" sz="1050" dirty="0">
                <a:latin typeface="+mn-lt"/>
                <a:ea typeface="+mn-ea"/>
                <a:cs typeface="+mn-cs"/>
              </a:rPr>
              <a:t> May</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err="1">
                <a:latin typeface="+mn-lt"/>
                <a:ea typeface="+mn-ea"/>
                <a:cs typeface="+mn-cs"/>
              </a:rPr>
              <a:t>Maths</a:t>
            </a:r>
            <a:r>
              <a:rPr lang="en-US" sz="1050" dirty="0">
                <a:latin typeface="+mn-lt"/>
                <a:ea typeface="+mn-ea"/>
                <a:cs typeface="+mn-cs"/>
              </a:rPr>
              <a:t> (paper 1: Arithmetic) – Wednesday 14</a:t>
            </a:r>
            <a:r>
              <a:rPr lang="en-US" sz="1050" baseline="30000" dirty="0">
                <a:latin typeface="+mn-lt"/>
                <a:ea typeface="+mn-ea"/>
                <a:cs typeface="+mn-cs"/>
              </a:rPr>
              <a:t>th</a:t>
            </a:r>
            <a:r>
              <a:rPr lang="en-US" sz="1050" dirty="0">
                <a:latin typeface="+mn-lt"/>
                <a:ea typeface="+mn-ea"/>
                <a:cs typeface="+mn-cs"/>
              </a:rPr>
              <a:t> May </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err="1">
                <a:latin typeface="+mn-lt"/>
                <a:ea typeface="+mn-ea"/>
                <a:cs typeface="+mn-cs"/>
              </a:rPr>
              <a:t>Maths</a:t>
            </a:r>
            <a:r>
              <a:rPr lang="en-US" sz="1050" dirty="0">
                <a:latin typeface="+mn-lt"/>
                <a:ea typeface="+mn-ea"/>
                <a:cs typeface="+mn-cs"/>
              </a:rPr>
              <a:t> (paper 2: Reasoning) – Wednesday 14</a:t>
            </a:r>
            <a:r>
              <a:rPr lang="en-US" sz="1050" baseline="30000" dirty="0">
                <a:latin typeface="+mn-lt"/>
                <a:ea typeface="+mn-ea"/>
                <a:cs typeface="+mn-cs"/>
              </a:rPr>
              <a:t>th</a:t>
            </a:r>
            <a:r>
              <a:rPr lang="en-US" sz="1050" dirty="0">
                <a:latin typeface="+mn-lt"/>
                <a:ea typeface="+mn-ea"/>
                <a:cs typeface="+mn-cs"/>
              </a:rPr>
              <a:t> May </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err="1">
                <a:latin typeface="+mn-lt"/>
                <a:ea typeface="+mn-ea"/>
                <a:cs typeface="+mn-cs"/>
              </a:rPr>
              <a:t>Maths</a:t>
            </a:r>
            <a:r>
              <a:rPr lang="en-US" sz="1050" dirty="0">
                <a:latin typeface="+mn-lt"/>
                <a:ea typeface="+mn-ea"/>
                <a:cs typeface="+mn-cs"/>
              </a:rPr>
              <a:t> (paper 3: Reasoning) – Thursday 15</a:t>
            </a:r>
            <a:r>
              <a:rPr lang="en-US" sz="1050" baseline="30000" dirty="0">
                <a:latin typeface="+mn-lt"/>
                <a:ea typeface="+mn-ea"/>
                <a:cs typeface="+mn-cs"/>
              </a:rPr>
              <a:t>th</a:t>
            </a:r>
            <a:r>
              <a:rPr lang="en-US" sz="1050" dirty="0">
                <a:latin typeface="+mn-lt"/>
                <a:ea typeface="+mn-ea"/>
                <a:cs typeface="+mn-cs"/>
              </a:rPr>
              <a:t> May</a:t>
            </a:r>
            <a:endParaRPr lang="en-US" sz="1050" dirty="0">
              <a:latin typeface="+mn-lt"/>
              <a:ea typeface="Calibri"/>
              <a:cs typeface="Calibri"/>
            </a:endParaRPr>
          </a:p>
          <a:p>
            <a:pPr indent="-228600">
              <a:spcAft>
                <a:spcPts val="600"/>
              </a:spcAft>
              <a:buClr>
                <a:srgbClr val="595959"/>
              </a:buClr>
              <a:buFont typeface="Arial" panose="020B0604020202020204" pitchFamily="34" charset="0"/>
              <a:buChar char="•"/>
              <a:defRPr/>
            </a:pPr>
            <a:endParaRPr lang="en-US" sz="900" dirty="0">
              <a:ea typeface="+mn-lt"/>
              <a:cs typeface="+mn-lt"/>
            </a:endParaRP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BFA0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3</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3100">
                <a:latin typeface="+mj-lt"/>
              </a:rPr>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3724073" y="1828800"/>
            <a:ext cx="4939867" cy="2839064"/>
          </a:xfrm>
        </p:spPr>
        <p:txBody>
          <a:bodyPr spcFirstLastPara="1" vert="horz" wrap="square" lIns="91440" tIns="45720" rIns="91440" bIns="45720" rtlCol="0" anchor="t" anchorCtr="0">
            <a:noAutofit/>
          </a:bodyPr>
          <a:lstStyle/>
          <a:p>
            <a:pPr indent="-228600">
              <a:spcAft>
                <a:spcPts val="600"/>
              </a:spcAft>
              <a:buFont typeface="Arial" panose="020B0604020202020204" pitchFamily="34" charset="0"/>
              <a:buChar char="•"/>
            </a:pPr>
            <a:r>
              <a:rPr lang="en-US" sz="1100" dirty="0">
                <a:ea typeface="+mn-ea"/>
                <a:cs typeface="+mn-cs"/>
              </a:rPr>
              <a:t>The tests take place during normal school hours, under exam conditions. </a:t>
            </a:r>
            <a:endParaRPr lang="en-US" sz="1100" dirty="0">
              <a:ea typeface="Calibri"/>
              <a:cs typeface="Calibri"/>
            </a:endParaRPr>
          </a:p>
          <a:p>
            <a:pPr indent="-228600">
              <a:spcAft>
                <a:spcPts val="600"/>
              </a:spcAft>
              <a:buFont typeface="Arial" panose="020B0604020202020204" pitchFamily="34" charset="0"/>
              <a:buChar char="•"/>
            </a:pPr>
            <a:r>
              <a:rPr lang="en-US" sz="1100" dirty="0">
                <a:ea typeface="+mn-ea"/>
                <a:cs typeface="+mn-cs"/>
              </a:rPr>
              <a:t>Children are not allowed to talk to each other from the moment the assessments are handed out until they are collected at the end of the test. </a:t>
            </a:r>
            <a:endParaRPr lang="en-US" sz="1100" dirty="0">
              <a:ea typeface="Calibri"/>
              <a:cs typeface="Calibri"/>
            </a:endParaRPr>
          </a:p>
          <a:p>
            <a:pPr indent="-228600">
              <a:spcAft>
                <a:spcPts val="600"/>
              </a:spcAft>
              <a:buFont typeface="Arial" panose="020B0604020202020204" pitchFamily="34" charset="0"/>
              <a:buChar char="•"/>
            </a:pPr>
            <a:r>
              <a:rPr lang="en-US" sz="1100" dirty="0">
                <a:ea typeface="+mn-ea"/>
                <a:cs typeface="+mn-cs"/>
              </a:rPr>
              <a:t>After the tests are completed, the papers are sent away to be marked externally. </a:t>
            </a:r>
            <a:endParaRPr lang="en-US" sz="1100" dirty="0">
              <a:ea typeface="Calibri"/>
              <a:cs typeface="Calibri"/>
            </a:endParaRPr>
          </a:p>
          <a:p>
            <a:pPr indent="-228600">
              <a:spcAft>
                <a:spcPts val="600"/>
              </a:spcAft>
              <a:buFont typeface="Arial" panose="020B0604020202020204" pitchFamily="34" charset="0"/>
              <a:buChar char="•"/>
            </a:pPr>
            <a:r>
              <a:rPr lang="en-US" sz="1100" dirty="0">
                <a:ea typeface="+mn-ea"/>
                <a:cs typeface="+mn-cs"/>
              </a:rPr>
              <a:t>The results are then sent to the school in July. </a:t>
            </a:r>
            <a:endParaRPr lang="en-US" sz="1100" dirty="0">
              <a:ea typeface="Calibri"/>
              <a:cs typeface="Calibri"/>
            </a:endParaRPr>
          </a:p>
          <a:p>
            <a:pPr indent="-228600">
              <a:spcAft>
                <a:spcPts val="600"/>
              </a:spcAft>
              <a:buFont typeface="Arial" panose="020B0604020202020204" pitchFamily="34" charset="0"/>
              <a:buChar char="•"/>
            </a:pPr>
            <a:r>
              <a:rPr lang="en-US" sz="1100" dirty="0">
                <a:ea typeface="+mn-ea"/>
                <a:cs typeface="+mn-cs"/>
              </a:rPr>
              <a:t>Each test lasts no longer than 60 minutes: </a:t>
            </a:r>
            <a:endParaRPr lang="en-US" sz="1100" dirty="0">
              <a:ea typeface="Calibri"/>
              <a:cs typeface="Calibri"/>
            </a:endParaRPr>
          </a:p>
          <a:p>
            <a:pPr lvl="1" indent="-228600">
              <a:spcBef>
                <a:spcPts val="0"/>
              </a:spcBef>
              <a:spcAft>
                <a:spcPts val="600"/>
              </a:spcAft>
              <a:buFont typeface="Arial" panose="020B0604020202020204" pitchFamily="34" charset="0"/>
              <a:buChar char="•"/>
            </a:pPr>
            <a:r>
              <a:rPr lang="en-US" sz="1100" dirty="0">
                <a:latin typeface="+mn-lt"/>
                <a:ea typeface="+mn-ea"/>
                <a:cs typeface="+mn-cs"/>
              </a:rPr>
              <a:t>Spelling, punctuation and grammar (paper 1: Grammar/ Punctuation) – 45 minutes</a:t>
            </a:r>
            <a:endParaRPr lang="en-US" sz="1100" dirty="0">
              <a:latin typeface="+mn-lt"/>
              <a:ea typeface="Calibri"/>
              <a:cs typeface="Calibri"/>
            </a:endParaRPr>
          </a:p>
          <a:p>
            <a:pPr lvl="1" indent="-228600">
              <a:spcBef>
                <a:spcPts val="0"/>
              </a:spcBef>
              <a:spcAft>
                <a:spcPts val="600"/>
              </a:spcAft>
              <a:buFont typeface="Arial" panose="020B0604020202020204" pitchFamily="34" charset="0"/>
              <a:buChar char="•"/>
            </a:pPr>
            <a:r>
              <a:rPr lang="en-US" sz="1100" dirty="0">
                <a:latin typeface="+mn-lt"/>
                <a:ea typeface="+mn-ea"/>
                <a:cs typeface="+mn-cs"/>
              </a:rPr>
              <a:t>Spelling, punctuation and grammar (paper 2: Spelling) – 15 minutes</a:t>
            </a:r>
            <a:endParaRPr lang="en-US" sz="1100" dirty="0">
              <a:latin typeface="+mn-lt"/>
              <a:ea typeface="Calibri"/>
              <a:cs typeface="Calibri"/>
            </a:endParaRPr>
          </a:p>
          <a:p>
            <a:pPr lvl="1" indent="-228600">
              <a:spcBef>
                <a:spcPts val="0"/>
              </a:spcBef>
              <a:spcAft>
                <a:spcPts val="600"/>
              </a:spcAft>
              <a:buFont typeface="Arial" panose="020B0604020202020204" pitchFamily="34" charset="0"/>
              <a:buChar char="•"/>
            </a:pPr>
            <a:r>
              <a:rPr lang="en-US" sz="1100" dirty="0">
                <a:latin typeface="+mn-lt"/>
                <a:ea typeface="+mn-ea"/>
                <a:cs typeface="+mn-cs"/>
              </a:rPr>
              <a:t>Reading – 60 minutes </a:t>
            </a:r>
            <a:endParaRPr lang="en-US" sz="1100" dirty="0">
              <a:latin typeface="+mn-lt"/>
              <a:ea typeface="Calibri"/>
              <a:cs typeface="Calibri"/>
            </a:endParaRPr>
          </a:p>
          <a:p>
            <a:pPr lvl="1" indent="-228600">
              <a:spcBef>
                <a:spcPts val="0"/>
              </a:spcBef>
              <a:spcAft>
                <a:spcPts val="600"/>
              </a:spcAft>
              <a:buFont typeface="Arial" panose="020B0604020202020204" pitchFamily="34" charset="0"/>
              <a:buChar char="•"/>
            </a:pPr>
            <a:r>
              <a:rPr lang="en-US" sz="1100" dirty="0" err="1">
                <a:latin typeface="+mn-lt"/>
                <a:ea typeface="+mn-ea"/>
                <a:cs typeface="+mn-cs"/>
              </a:rPr>
              <a:t>Maths</a:t>
            </a:r>
            <a:r>
              <a:rPr lang="en-US" sz="1100" dirty="0">
                <a:latin typeface="+mn-lt"/>
                <a:ea typeface="+mn-ea"/>
                <a:cs typeface="+mn-cs"/>
              </a:rPr>
              <a:t> (paper 1: Arithmetic) – 30 minutes</a:t>
            </a:r>
            <a:endParaRPr lang="en-US" sz="1100" dirty="0">
              <a:latin typeface="+mn-lt"/>
              <a:ea typeface="Calibri"/>
              <a:cs typeface="Calibri"/>
            </a:endParaRPr>
          </a:p>
          <a:p>
            <a:pPr lvl="1" indent="-228600">
              <a:spcBef>
                <a:spcPts val="0"/>
              </a:spcBef>
              <a:spcAft>
                <a:spcPts val="600"/>
              </a:spcAft>
              <a:buFont typeface="Arial" panose="020B0604020202020204" pitchFamily="34" charset="0"/>
              <a:buChar char="•"/>
            </a:pPr>
            <a:r>
              <a:rPr lang="en-US" sz="1100" dirty="0" err="1">
                <a:latin typeface="+mn-lt"/>
                <a:ea typeface="+mn-ea"/>
                <a:cs typeface="+mn-cs"/>
              </a:rPr>
              <a:t>Maths</a:t>
            </a:r>
            <a:r>
              <a:rPr lang="en-US" sz="1100" dirty="0">
                <a:latin typeface="+mn-lt"/>
                <a:ea typeface="+mn-ea"/>
                <a:cs typeface="+mn-cs"/>
              </a:rPr>
              <a:t> (paper 2: Reasoning) – 40 minutes</a:t>
            </a:r>
            <a:endParaRPr lang="en-US" sz="1100" dirty="0">
              <a:latin typeface="+mn-lt"/>
              <a:ea typeface="Calibri"/>
              <a:cs typeface="Calibri"/>
            </a:endParaRPr>
          </a:p>
          <a:p>
            <a:pPr lvl="1" indent="-228600">
              <a:spcBef>
                <a:spcPts val="0"/>
              </a:spcBef>
              <a:spcAft>
                <a:spcPts val="600"/>
              </a:spcAft>
              <a:buFont typeface="Arial" panose="020B0604020202020204" pitchFamily="34" charset="0"/>
              <a:buChar char="•"/>
            </a:pPr>
            <a:r>
              <a:rPr lang="en-US" sz="1100" dirty="0" err="1">
                <a:latin typeface="+mn-lt"/>
                <a:ea typeface="+mn-ea"/>
                <a:cs typeface="+mn-cs"/>
              </a:rPr>
              <a:t>Maths</a:t>
            </a:r>
            <a:r>
              <a:rPr lang="en-US" sz="1100" dirty="0">
                <a:latin typeface="+mn-lt"/>
                <a:ea typeface="+mn-ea"/>
                <a:cs typeface="+mn-cs"/>
              </a:rPr>
              <a:t> (paper 3: Reasoning) – 40 minutes</a:t>
            </a:r>
            <a:endParaRPr lang="en-US" sz="1100" dirty="0">
              <a:latin typeface="+mn-lt"/>
              <a:ea typeface="Calibri"/>
              <a:cs typeface="Calibri"/>
            </a:endParaRP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F6B9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4</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a:spcBef>
                <a:spcPct val="0"/>
              </a:spcBef>
            </a:pPr>
            <a:r>
              <a:rPr lang="en-US" sz="4100" kern="1200">
                <a:solidFill>
                  <a:schemeClr val="tx1"/>
                </a:solidFill>
                <a:latin typeface="+mj-lt"/>
                <a:ea typeface="+mj-ea"/>
                <a:cs typeface="+mj-cs"/>
              </a:rPr>
              <a:t>The results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a:xfrm>
            <a:off x="628650" y="1447038"/>
            <a:ext cx="7879731" cy="3628049"/>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1400" dirty="0">
                <a:ea typeface="+mn-ea"/>
                <a:cs typeface="+mn-cs"/>
              </a:rPr>
              <a:t>Tests are marked externally. Once marked, the tests will be given the following scores:</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A raw score (total number of marks achieved for each paper);</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A scaled score (see below);</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A judgement on if the National Standard has been met. </a:t>
            </a:r>
            <a:endParaRPr lang="en-US" sz="1400" dirty="0">
              <a:ea typeface="Calibri" panose="020F0502020204030204"/>
              <a:cs typeface="Calibri" panose="020F0502020204030204"/>
            </a:endParaRPr>
          </a:p>
          <a:p>
            <a:pPr indent="-228600">
              <a:spcAft>
                <a:spcPts val="600"/>
              </a:spcAft>
              <a:buFont typeface="Arial" panose="020B0604020202020204" pitchFamily="34" charset="0"/>
              <a:buChar char="•"/>
            </a:pPr>
            <a:endParaRPr lang="en-US" sz="1400" dirty="0">
              <a:ea typeface="Calibri" panose="020F0502020204030204"/>
              <a:cs typeface="Calibri" panose="020F0502020204030204"/>
            </a:endParaRPr>
          </a:p>
          <a:p>
            <a:pPr indent="-228600">
              <a:spcAft>
                <a:spcPts val="600"/>
              </a:spcAft>
              <a:buFont typeface="Arial" panose="020B0604020202020204" pitchFamily="34" charset="0"/>
              <a:buChar char="•"/>
            </a:pPr>
            <a:r>
              <a:rPr lang="en-US" sz="1400" dirty="0">
                <a:ea typeface="+mn-ea"/>
                <a:cs typeface="+mn-cs"/>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lang="en-US" sz="1400" dirty="0">
              <a:ea typeface="Calibri"/>
              <a:cs typeface="Calibri"/>
            </a:endParaRPr>
          </a:p>
          <a:p>
            <a:pPr marL="114300" indent="-228600">
              <a:spcAft>
                <a:spcPts val="600"/>
              </a:spcAft>
              <a:buFont typeface="Arial" panose="020B0604020202020204" pitchFamily="34" charset="0"/>
              <a:buChar char="•"/>
            </a:pP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mn-ea"/>
                <a:cs typeface="+mn-cs"/>
              </a:rPr>
              <a:t>Scaled scores range from 80 to 120. </a:t>
            </a: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mn-ea"/>
                <a:cs typeface="+mn-cs"/>
              </a:rPr>
              <a:t>A scaled score of 100 or more shows the pupil is meeting the National Standard. </a:t>
            </a: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Calibri"/>
                <a:cs typeface="Calibri"/>
              </a:rPr>
              <a:t>A scaled score of 110 or more shows the pupil is meeting the Above National Standard grade. (Greater Depth)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smtClean="0">
                <a:ea typeface="+mn-ea"/>
                <a:cs typeface="+mn-cs"/>
              </a:rPr>
              <a:pPr>
                <a:lnSpc>
                  <a:spcPct val="90000"/>
                </a:lnSpc>
                <a:spcAft>
                  <a:spcPts val="600"/>
                </a:spcAft>
              </a:pPr>
              <a:t>5</a:t>
            </a:fld>
            <a:endParaRPr lang="en-US" sz="700" kern="1200">
              <a:ea typeface="+mn-ea"/>
              <a:cs typeface="+mn-cs"/>
            </a:endParaRP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2400" dirty="0">
                <a:latin typeface="+mj-lt"/>
              </a:rPr>
              <a:t>Spelling, Punctuation and Grammar: Monday 12</a:t>
            </a:r>
            <a:r>
              <a:rPr lang="en-US" sz="2400" baseline="30000" dirty="0">
                <a:latin typeface="+mj-lt"/>
              </a:rPr>
              <a:t>th</a:t>
            </a:r>
            <a:r>
              <a:rPr lang="en-US" sz="2400" dirty="0">
                <a:latin typeface="+mj-lt"/>
              </a:rPr>
              <a:t> May  </a:t>
            </a:r>
            <a:endParaRPr lang="en-US" dirty="0"/>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a:xfrm>
            <a:off x="3724073" y="1828800"/>
            <a:ext cx="4939867" cy="2839064"/>
          </a:xfrm>
        </p:spPr>
        <p:txBody>
          <a:bodyPr vert="horz" lIns="91440" tIns="45720" rIns="91440" bIns="45720" rtlCol="0">
            <a:normAutofit/>
          </a:bodyPr>
          <a:lstStyle/>
          <a:p>
            <a:pPr marL="114300" indent="-228600">
              <a:spcAft>
                <a:spcPts val="600"/>
              </a:spcAft>
              <a:buFont typeface="Arial" panose="020B0604020202020204" pitchFamily="34" charset="0"/>
              <a:buChar char="•"/>
            </a:pPr>
            <a:r>
              <a:rPr lang="en-US" sz="1500">
                <a:ea typeface="+mn-ea"/>
                <a:cs typeface="+mn-cs"/>
              </a:rPr>
              <a:t>Spelling, Punctuation and Grammar consists of two papers.</a:t>
            </a:r>
          </a:p>
          <a:p>
            <a:pPr marL="114300" indent="-228600">
              <a:spcAft>
                <a:spcPts val="600"/>
              </a:spcAft>
              <a:buFont typeface="Arial" panose="020B0604020202020204" pitchFamily="34" charset="0"/>
              <a:buChar char="•"/>
            </a:pPr>
            <a:endParaRPr lang="en-US" sz="1500">
              <a:ea typeface="+mn-ea"/>
              <a:cs typeface="+mn-cs"/>
            </a:endParaRPr>
          </a:p>
          <a:p>
            <a:pPr indent="-228600">
              <a:spcAft>
                <a:spcPts val="600"/>
              </a:spcAft>
              <a:buFont typeface="Arial" panose="020B0604020202020204" pitchFamily="34" charset="0"/>
              <a:buChar char="•"/>
            </a:pPr>
            <a:r>
              <a:rPr lang="en-US" sz="1500">
                <a:ea typeface="+mn-ea"/>
                <a:cs typeface="+mn-cs"/>
              </a:rPr>
              <a:t>Paper 1 focuses on all three elements (spelling, punctuation and grammar). The paper lasts for 45 minutes. </a:t>
            </a:r>
          </a:p>
          <a:p>
            <a:pPr indent="-228600">
              <a:spcAft>
                <a:spcPts val="600"/>
              </a:spcAft>
              <a:buFont typeface="Arial" panose="020B0604020202020204" pitchFamily="34" charset="0"/>
              <a:buChar char="•"/>
            </a:pPr>
            <a:endParaRPr lang="en-US" sz="1500">
              <a:ea typeface="+mn-ea"/>
              <a:cs typeface="+mn-cs"/>
            </a:endParaRPr>
          </a:p>
          <a:p>
            <a:pPr indent="-228600">
              <a:spcAft>
                <a:spcPts val="600"/>
              </a:spcAft>
              <a:buFont typeface="Arial" panose="020B0604020202020204" pitchFamily="34" charset="0"/>
              <a:buChar char="•"/>
            </a:pPr>
            <a:r>
              <a:rPr lang="en-US" sz="1500">
                <a:ea typeface="+mn-ea"/>
                <a:cs typeface="+mn-cs"/>
              </a:rPr>
              <a:t>Paper 2 consists of a spelling test only. It should take approximately 15 minutes, although this is not a set amount of time (pupils should be given as much time as they need to complete the test).</a:t>
            </a: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D29126"/>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6</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3100">
                <a:latin typeface="+mj-lt"/>
              </a:rPr>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724073" y="1828800"/>
            <a:ext cx="4939867" cy="2839064"/>
          </a:xfrm>
        </p:spPr>
        <p:txBody>
          <a:bodyPr vert="horz" lIns="91440" tIns="45720" rIns="91440" bIns="45720" rtlCol="0">
            <a:normAutofit/>
          </a:bodyPr>
          <a:lstStyle/>
          <a:p>
            <a:pPr marL="114300" indent="-228600">
              <a:spcAft>
                <a:spcPts val="600"/>
              </a:spcAft>
              <a:buFont typeface="Arial" panose="020B0604020202020204" pitchFamily="34" charset="0"/>
              <a:buChar char="•"/>
            </a:pPr>
            <a:r>
              <a:rPr lang="en-US" sz="900">
                <a:ea typeface="+mn-ea"/>
                <a:cs typeface="+mn-cs"/>
              </a:rPr>
              <a:t>The children will have been working hard with their class teacher on developing and securing their knowledge of the technical vocabulary needed in this test.</a:t>
            </a:r>
          </a:p>
          <a:p>
            <a:pPr marL="114300" indent="-228600">
              <a:spcAft>
                <a:spcPts val="600"/>
              </a:spcAft>
              <a:buFont typeface="Arial" panose="020B0604020202020204" pitchFamily="34" charset="0"/>
              <a:buChar char="•"/>
            </a:pPr>
            <a:endParaRPr lang="en-US" sz="900">
              <a:ea typeface="+mn-ea"/>
              <a:cs typeface="+mn-cs"/>
            </a:endParaRPr>
          </a:p>
          <a:p>
            <a:pPr marL="114300" indent="-228600">
              <a:spcAft>
                <a:spcPts val="600"/>
              </a:spcAft>
              <a:buFont typeface="Arial" panose="020B0604020202020204" pitchFamily="34" charset="0"/>
              <a:buChar char="•"/>
            </a:pPr>
            <a:r>
              <a:rPr lang="en-US" sz="900">
                <a:ea typeface="+mn-ea"/>
                <a:cs typeface="+mn-cs"/>
              </a:rPr>
              <a:t>This test focuses on:</a:t>
            </a:r>
          </a:p>
          <a:p>
            <a:pPr indent="-228600">
              <a:spcAft>
                <a:spcPts val="600"/>
              </a:spcAft>
              <a:buFont typeface="Arial" panose="020B0604020202020204" pitchFamily="34" charset="0"/>
              <a:buChar char="•"/>
            </a:pPr>
            <a:r>
              <a:rPr lang="en-US" sz="900">
                <a:ea typeface="+mn-ea"/>
                <a:cs typeface="+mn-cs"/>
              </a:rPr>
              <a:t>Grammatical terms/ word classes;</a:t>
            </a:r>
          </a:p>
          <a:p>
            <a:pPr indent="-228600">
              <a:spcAft>
                <a:spcPts val="600"/>
              </a:spcAft>
              <a:buFont typeface="Arial" panose="020B0604020202020204" pitchFamily="34" charset="0"/>
              <a:buChar char="•"/>
            </a:pPr>
            <a:r>
              <a:rPr lang="en-US" sz="900">
                <a:ea typeface="+mn-ea"/>
                <a:cs typeface="+mn-cs"/>
              </a:rPr>
              <a:t>Functions of sentences;</a:t>
            </a:r>
          </a:p>
          <a:p>
            <a:pPr indent="-228600">
              <a:spcAft>
                <a:spcPts val="600"/>
              </a:spcAft>
              <a:buFont typeface="Arial" panose="020B0604020202020204" pitchFamily="34" charset="0"/>
              <a:buChar char="•"/>
            </a:pPr>
            <a:r>
              <a:rPr lang="en-US" sz="900">
                <a:ea typeface="+mn-ea"/>
                <a:cs typeface="+mn-cs"/>
              </a:rPr>
              <a:t>Combining words, phrases and clauses;</a:t>
            </a:r>
          </a:p>
          <a:p>
            <a:pPr indent="-228600">
              <a:spcAft>
                <a:spcPts val="600"/>
              </a:spcAft>
              <a:buFont typeface="Arial" panose="020B0604020202020204" pitchFamily="34" charset="0"/>
              <a:buChar char="•"/>
            </a:pPr>
            <a:r>
              <a:rPr lang="en-US" sz="900">
                <a:ea typeface="+mn-ea"/>
                <a:cs typeface="+mn-cs"/>
              </a:rPr>
              <a:t>Verb forms, tenses and consistency;</a:t>
            </a:r>
          </a:p>
          <a:p>
            <a:pPr indent="-228600">
              <a:spcAft>
                <a:spcPts val="600"/>
              </a:spcAft>
              <a:buFont typeface="Arial" panose="020B0604020202020204" pitchFamily="34" charset="0"/>
              <a:buChar char="•"/>
            </a:pPr>
            <a:r>
              <a:rPr lang="en-US" sz="900">
                <a:ea typeface="+mn-ea"/>
                <a:cs typeface="+mn-cs"/>
              </a:rPr>
              <a:t>Punctuation;</a:t>
            </a:r>
          </a:p>
          <a:p>
            <a:pPr indent="-228600">
              <a:spcAft>
                <a:spcPts val="600"/>
              </a:spcAft>
              <a:buFont typeface="Arial" panose="020B0604020202020204" pitchFamily="34" charset="0"/>
              <a:buChar char="•"/>
            </a:pPr>
            <a:r>
              <a:rPr lang="en-US" sz="900">
                <a:ea typeface="+mn-ea"/>
                <a:cs typeface="+mn-cs"/>
              </a:rPr>
              <a:t>Vocabulary;</a:t>
            </a:r>
          </a:p>
          <a:p>
            <a:pPr indent="-228600">
              <a:spcAft>
                <a:spcPts val="600"/>
              </a:spcAft>
              <a:buFont typeface="Arial" panose="020B0604020202020204" pitchFamily="34" charset="0"/>
              <a:buChar char="•"/>
            </a:pPr>
            <a:r>
              <a:rPr lang="en-US" sz="900">
                <a:ea typeface="+mn-ea"/>
                <a:cs typeface="+mn-cs"/>
              </a:rPr>
              <a:t>Standard English and formality.</a:t>
            </a:r>
          </a:p>
          <a:p>
            <a:pPr marL="114300" indent="-228600">
              <a:spcAft>
                <a:spcPts val="600"/>
              </a:spcAft>
              <a:buFont typeface="Arial" panose="020B0604020202020204" pitchFamily="34" charset="0"/>
              <a:buChar char="•"/>
            </a:pPr>
            <a:endParaRPr lang="en-US" sz="900">
              <a:ea typeface="+mn-ea"/>
              <a:cs typeface="+mn-cs"/>
            </a:endParaRPr>
          </a:p>
          <a:p>
            <a:pPr marL="114300" indent="-228600">
              <a:spcAft>
                <a:spcPts val="600"/>
              </a:spcAft>
              <a:buFont typeface="Arial" panose="020B0604020202020204" pitchFamily="34" charset="0"/>
              <a:buChar char="•"/>
            </a:pPr>
            <a:r>
              <a:rPr lang="en-US" sz="900">
                <a:ea typeface="+mn-ea"/>
                <a:cs typeface="+mn-cs"/>
              </a:rPr>
              <a:t>This test requires a range of answer types but does not require longer formal answers. </a:t>
            </a: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EEC093"/>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7</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a:xfrm>
            <a:off x="473202" y="377190"/>
            <a:ext cx="2564892" cy="1097280"/>
          </a:xfrm>
        </p:spPr>
        <p:txBody>
          <a:bodyPr vert="horz" lIns="91440" tIns="45720" rIns="91440" bIns="45720" rtlCol="0" anchor="ctr">
            <a:normAutofit/>
          </a:bodyPr>
          <a:lstStyle/>
          <a:p>
            <a:pPr>
              <a:spcBef>
                <a:spcPct val="0"/>
              </a:spcBef>
            </a:pPr>
            <a:r>
              <a:rPr lang="en-US" sz="2300" kern="1200">
                <a:solidFill>
                  <a:schemeClr val="tx1"/>
                </a:solidFill>
                <a:latin typeface="+mj-lt"/>
                <a:ea typeface="+mj-ea"/>
                <a:cs typeface="+mj-cs"/>
              </a:rPr>
              <a:t>Spelling, Punctuation and Grammar: Paper 2</a:t>
            </a:r>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74619" y="918972"/>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 name="connsiteX0" fmla="*/ 0 w 1165860"/>
              <a:gd name="connsiteY0" fmla="*/ 0 h 13716"/>
              <a:gd name="connsiteX1" fmla="*/ 571271 w 1165860"/>
              <a:gd name="connsiteY1" fmla="*/ 0 h 13716"/>
              <a:gd name="connsiteX2" fmla="*/ 1165860 w 1165860"/>
              <a:gd name="connsiteY2" fmla="*/ 0 h 13716"/>
              <a:gd name="connsiteX3" fmla="*/ 1165860 w 1165860"/>
              <a:gd name="connsiteY3" fmla="*/ 13716 h 13716"/>
              <a:gd name="connsiteX4" fmla="*/ 582930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2513" y="-11573"/>
                  <a:pt x="293236" y="13784"/>
                  <a:pt x="606247" y="0"/>
                </a:cubicBezTo>
                <a:cubicBezTo>
                  <a:pt x="918540" y="21259"/>
                  <a:pt x="1045080" y="-115"/>
                  <a:pt x="1165860" y="0"/>
                </a:cubicBezTo>
                <a:cubicBezTo>
                  <a:pt x="1165019" y="4344"/>
                  <a:pt x="1166624" y="8943"/>
                  <a:pt x="1165860" y="13716"/>
                </a:cubicBezTo>
                <a:cubicBezTo>
                  <a:pt x="946700" y="12426"/>
                  <a:pt x="749200" y="55216"/>
                  <a:pt x="594589" y="13716"/>
                </a:cubicBezTo>
                <a:cubicBezTo>
                  <a:pt x="456803" y="27350"/>
                  <a:pt x="127892" y="32293"/>
                  <a:pt x="0" y="13716"/>
                </a:cubicBezTo>
                <a:cubicBezTo>
                  <a:pt x="333" y="7342"/>
                  <a:pt x="-50" y="3958"/>
                  <a:pt x="0" y="0"/>
                </a:cubicBezTo>
                <a:close/>
              </a:path>
              <a:path w="1165860" h="13716" stroke="0" extrusionOk="0">
                <a:moveTo>
                  <a:pt x="0" y="0"/>
                </a:moveTo>
                <a:cubicBezTo>
                  <a:pt x="167350" y="-3293"/>
                  <a:pt x="437486" y="-21181"/>
                  <a:pt x="571271" y="0"/>
                </a:cubicBezTo>
                <a:cubicBezTo>
                  <a:pt x="682336" y="18030"/>
                  <a:pt x="900098" y="-64409"/>
                  <a:pt x="1165860" y="0"/>
                </a:cubicBezTo>
                <a:cubicBezTo>
                  <a:pt x="1165765" y="6724"/>
                  <a:pt x="1165823" y="9557"/>
                  <a:pt x="1165860" y="13716"/>
                </a:cubicBezTo>
                <a:cubicBezTo>
                  <a:pt x="972168" y="33850"/>
                  <a:pt x="797113" y="36398"/>
                  <a:pt x="582930" y="13716"/>
                </a:cubicBezTo>
                <a:cubicBezTo>
                  <a:pt x="375326" y="35428"/>
                  <a:pt x="253285" y="24936"/>
                  <a:pt x="0" y="13716"/>
                </a:cubicBezTo>
                <a:cubicBezTo>
                  <a:pt x="416" y="7935"/>
                  <a:pt x="-303" y="5797"/>
                  <a:pt x="0" y="0"/>
                </a:cubicBezTo>
                <a:close/>
              </a:path>
              <a:path w="1165860" h="13716" fill="none" stroke="0" extrusionOk="0">
                <a:moveTo>
                  <a:pt x="0" y="0"/>
                </a:moveTo>
                <a:cubicBezTo>
                  <a:pt x="141691" y="-9407"/>
                  <a:pt x="290986" y="-3815"/>
                  <a:pt x="606247" y="0"/>
                </a:cubicBezTo>
                <a:cubicBezTo>
                  <a:pt x="921700" y="15825"/>
                  <a:pt x="1020734" y="-3786"/>
                  <a:pt x="1165860" y="0"/>
                </a:cubicBezTo>
                <a:cubicBezTo>
                  <a:pt x="1164964" y="5033"/>
                  <a:pt x="1165847" y="9200"/>
                  <a:pt x="1165860" y="13716"/>
                </a:cubicBezTo>
                <a:cubicBezTo>
                  <a:pt x="917161" y="-9135"/>
                  <a:pt x="771575" y="33167"/>
                  <a:pt x="594589" y="13716"/>
                </a:cubicBezTo>
                <a:cubicBezTo>
                  <a:pt x="470947" y="9820"/>
                  <a:pt x="122508" y="15185"/>
                  <a:pt x="0" y="13716"/>
                </a:cubicBezTo>
                <a:cubicBezTo>
                  <a:pt x="-660" y="7426"/>
                  <a:pt x="-250" y="45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490721" y="377190"/>
            <a:ext cx="5170932" cy="1097280"/>
          </a:xfrm>
        </p:spPr>
        <p:txBody>
          <a:bodyPr vert="horz" lIns="91440" tIns="45720" rIns="91440" bIns="45720" rtlCol="0" anchor="ctr">
            <a:normAutofit/>
          </a:bodyPr>
          <a:lstStyle/>
          <a:p>
            <a:pPr marL="114300" indent="-228600">
              <a:spcAft>
                <a:spcPts val="600"/>
              </a:spcAft>
              <a:buFont typeface="Arial" panose="020B0604020202020204" pitchFamily="34" charset="0"/>
              <a:buChar char="•"/>
            </a:pPr>
            <a:r>
              <a:rPr lang="en-US">
                <a:ea typeface="+mn-ea"/>
                <a:cs typeface="+mn-cs"/>
              </a:rPr>
              <a:t>Paper 2 is a shorter paper that focuses solely on spellings. </a:t>
            </a:r>
          </a:p>
          <a:p>
            <a:pPr marL="114300" indent="-228600">
              <a:spcAft>
                <a:spcPts val="600"/>
              </a:spcAft>
              <a:buFont typeface="Arial" panose="020B0604020202020204" pitchFamily="34" charset="0"/>
              <a:buChar char="•"/>
            </a:pPr>
            <a:endParaRPr lang="en-US">
              <a:ea typeface="+mn-ea"/>
              <a:cs typeface="+mn-cs"/>
            </a:endParaRPr>
          </a:p>
          <a:p>
            <a:pPr marL="114300" indent="-228600">
              <a:spcAft>
                <a:spcPts val="600"/>
              </a:spcAft>
              <a:buFont typeface="Arial" panose="020B0604020202020204" pitchFamily="34" charset="0"/>
              <a:buChar char="•"/>
            </a:pPr>
            <a:r>
              <a:rPr lang="en-US">
                <a:ea typeface="+mn-ea"/>
                <a:cs typeface="+mn-cs"/>
              </a:rPr>
              <a:t>Example questions:  </a:t>
            </a:r>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1322057" y="1718202"/>
            <a:ext cx="6490742" cy="2969514"/>
          </a:xfrm>
          <a:prstGeom prst="rect">
            <a:avLst/>
          </a:prstGeom>
        </p:spPr>
      </p:pic>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smtClean="0">
                <a:ea typeface="+mn-ea"/>
                <a:cs typeface="+mn-cs"/>
              </a:rPr>
              <a:pPr>
                <a:lnSpc>
                  <a:spcPct val="90000"/>
                </a:lnSpc>
                <a:spcAft>
                  <a:spcPts val="600"/>
                </a:spcAft>
              </a:pPr>
              <a:t>9</a:t>
            </a:fld>
            <a:endParaRPr lang="en-US" sz="700" kern="1200">
              <a:ea typeface="+mn-ea"/>
              <a:cs typeface="+mn-cs"/>
            </a:endParaRPr>
          </a:p>
        </p:txBody>
      </p:sp>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On-screen Show (16:9)</PresentationFormat>
  <Paragraphs>226</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Rumpelstiltskin</vt:lpstr>
      <vt:lpstr>Arial</vt:lpstr>
      <vt:lpstr>Calibri</vt:lpstr>
      <vt:lpstr>Nunito</vt:lpstr>
      <vt:lpstr>Wingdings</vt:lpstr>
      <vt:lpstr>Calibri Light</vt:lpstr>
      <vt:lpstr>Cambria Math</vt:lpstr>
      <vt:lpstr>Office Theme</vt:lpstr>
      <vt:lpstr>PowerPoint Presentation</vt:lpstr>
      <vt:lpstr>SATs take place nationally in the week commencing 12th May 2024 </vt:lpstr>
      <vt:lpstr>What are the SATs? </vt:lpstr>
      <vt:lpstr>When and how the SATs are completed</vt:lpstr>
      <vt:lpstr>The results</vt:lpstr>
      <vt:lpstr>Spelling, Punctuation and Grammar: Monday 12th May  </vt:lpstr>
      <vt:lpstr>Spelling, Punctuation and Grammar: Paper 1</vt:lpstr>
      <vt:lpstr>Spelling, Punctuation and Grammar: Paper 1</vt:lpstr>
      <vt:lpstr>Spelling, Punctuation and Grammar: Paper 2</vt:lpstr>
      <vt:lpstr>Reading: Tuesday 13th May   </vt:lpstr>
      <vt:lpstr>Reading </vt:lpstr>
      <vt:lpstr>Reading </vt:lpstr>
      <vt:lpstr>Reading </vt:lpstr>
      <vt:lpstr>Maths: Wednesday 14th May and Thursday 15th May   </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Other points to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Mrs L Graham</dc:creator>
  <cp:lastModifiedBy>luke buckley</cp:lastModifiedBy>
  <cp:revision>233</cp:revision>
  <dcterms:modified xsi:type="dcterms:W3CDTF">2024-09-16T19:26:23Z</dcterms:modified>
</cp:coreProperties>
</file>